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4"/>
  </p:notesMasterIdLst>
  <p:sldIdLst>
    <p:sldId id="256" r:id="rId2"/>
    <p:sldId id="307" r:id="rId3"/>
    <p:sldId id="284" r:id="rId4"/>
    <p:sldId id="257" r:id="rId5"/>
    <p:sldId id="258" r:id="rId6"/>
    <p:sldId id="285" r:id="rId7"/>
    <p:sldId id="288" r:id="rId8"/>
    <p:sldId id="259" r:id="rId9"/>
    <p:sldId id="276" r:id="rId10"/>
    <p:sldId id="262" r:id="rId11"/>
    <p:sldId id="277" r:id="rId12"/>
    <p:sldId id="278" r:id="rId13"/>
    <p:sldId id="279" r:id="rId14"/>
    <p:sldId id="280" r:id="rId15"/>
    <p:sldId id="281" r:id="rId16"/>
    <p:sldId id="282" r:id="rId17"/>
    <p:sldId id="283" r:id="rId18"/>
    <p:sldId id="287" r:id="rId19"/>
    <p:sldId id="290" r:id="rId20"/>
    <p:sldId id="289" r:id="rId21"/>
    <p:sldId id="291" r:id="rId22"/>
    <p:sldId id="293" r:id="rId23"/>
    <p:sldId id="303" r:id="rId24"/>
    <p:sldId id="294" r:id="rId25"/>
    <p:sldId id="295" r:id="rId26"/>
    <p:sldId id="296" r:id="rId27"/>
    <p:sldId id="297" r:id="rId28"/>
    <p:sldId id="298" r:id="rId29"/>
    <p:sldId id="300" r:id="rId30"/>
    <p:sldId id="299" r:id="rId31"/>
    <p:sldId id="301" r:id="rId32"/>
    <p:sldId id="302"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420"/>
    <p:restoredTop sz="95144"/>
  </p:normalViewPr>
  <p:slideViewPr>
    <p:cSldViewPr snapToGrid="0">
      <p:cViewPr varScale="1">
        <p:scale>
          <a:sx n="88" d="100"/>
          <a:sy n="88" d="100"/>
        </p:scale>
        <p:origin x="176"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70CDCD-2ED5-B746-863E-7010C83E5350}" type="datetimeFigureOut">
              <a:rPr lang="en-US" smtClean="0"/>
              <a:t>10/29/25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66EB18-86C8-B747-8955-494A661ACA00}" type="slidenum">
              <a:rPr lang="en-US" smtClean="0"/>
              <a:t>‹#›</a:t>
            </a:fld>
            <a:endParaRPr lang="en-US"/>
          </a:p>
        </p:txBody>
      </p:sp>
    </p:spTree>
    <p:extLst>
      <p:ext uri="{BB962C8B-B14F-4D97-AF65-F5344CB8AC3E}">
        <p14:creationId xmlns:p14="http://schemas.microsoft.com/office/powerpoint/2010/main" val="3963415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66EB18-86C8-B747-8955-494A661ACA00}" type="slidenum">
              <a:rPr lang="en-US" smtClean="0"/>
              <a:t>22</a:t>
            </a:fld>
            <a:endParaRPr lang="en-US"/>
          </a:p>
        </p:txBody>
      </p:sp>
    </p:spTree>
    <p:extLst>
      <p:ext uri="{BB962C8B-B14F-4D97-AF65-F5344CB8AC3E}">
        <p14:creationId xmlns:p14="http://schemas.microsoft.com/office/powerpoint/2010/main" val="3934628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GB"/>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47919D8-9FE1-F140-B245-FB35B47DCAF3}" type="datetimeFigureOut">
              <a:rPr lang="en-US" smtClean="0"/>
              <a:t>10/29/25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CE4BDDA2-5B40-0846-B470-2DAABA29EBCE}"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4533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47919D8-9FE1-F140-B245-FB35B47DCAF3}" type="datetimeFigureOut">
              <a:rPr lang="en-US" smtClean="0"/>
              <a:t>10/29/25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BDDA2-5B40-0846-B470-2DAABA29EBCE}"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21901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47919D8-9FE1-F140-B245-FB35B47DCAF3}" type="datetimeFigureOut">
              <a:rPr lang="en-US" smtClean="0"/>
              <a:t>10/29/25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BDDA2-5B40-0846-B470-2DAABA29EBCE}"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31285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47919D8-9FE1-F140-B245-FB35B47DCAF3}" type="datetimeFigureOut">
              <a:rPr lang="en-US" smtClean="0"/>
              <a:t>10/29/25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BDDA2-5B40-0846-B470-2DAABA29EBCE}"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57461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GB"/>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47919D8-9FE1-F140-B245-FB35B47DCAF3}" type="datetimeFigureOut">
              <a:rPr lang="en-US" smtClean="0"/>
              <a:t>10/29/25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BDDA2-5B40-0846-B470-2DAABA29EBCE}"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87890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47919D8-9FE1-F140-B245-FB35B47DCAF3}" type="datetimeFigureOut">
              <a:rPr lang="en-US" smtClean="0"/>
              <a:t>10/29/25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4BDDA2-5B40-0846-B470-2DAABA29EBCE}"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1631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GB"/>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47919D8-9FE1-F140-B245-FB35B47DCAF3}" type="datetimeFigureOut">
              <a:rPr lang="en-US" smtClean="0"/>
              <a:t>10/29/25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4BDDA2-5B40-0846-B470-2DAABA29EBCE}"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83004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47919D8-9FE1-F140-B245-FB35B47DCAF3}" type="datetimeFigureOut">
              <a:rPr lang="en-US" smtClean="0"/>
              <a:t>10/29/25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4BDDA2-5B40-0846-B470-2DAABA29EBCE}"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7471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7919D8-9FE1-F140-B245-FB35B47DCAF3}" type="datetimeFigureOut">
              <a:rPr lang="en-US" smtClean="0"/>
              <a:t>10/29/25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4BDDA2-5B40-0846-B470-2DAABA29EBCE}" type="slidenum">
              <a:rPr lang="en-US" smtClean="0"/>
              <a:t>‹#›</a:t>
            </a:fld>
            <a:endParaRPr lang="en-US"/>
          </a:p>
        </p:txBody>
      </p:sp>
    </p:spTree>
    <p:extLst>
      <p:ext uri="{BB962C8B-B14F-4D97-AF65-F5344CB8AC3E}">
        <p14:creationId xmlns:p14="http://schemas.microsoft.com/office/powerpoint/2010/main" val="960423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947919D8-9FE1-F140-B245-FB35B47DCAF3}" type="datetimeFigureOut">
              <a:rPr lang="en-US" smtClean="0"/>
              <a:t>10/29/25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4BDDA2-5B40-0846-B470-2DAABA29EBCE}"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615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47919D8-9FE1-F140-B245-FB35B47DCAF3}" type="datetimeFigureOut">
              <a:rPr lang="en-US" smtClean="0"/>
              <a:t>10/29/25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CE4BDDA2-5B40-0846-B470-2DAABA29EBCE}"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9377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47919D8-9FE1-F140-B245-FB35B47DCAF3}" type="datetimeFigureOut">
              <a:rPr lang="en-US" smtClean="0"/>
              <a:t>10/29/25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E4BDDA2-5B40-0846-B470-2DAABA29EBCE}"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76620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google.com/search?client=safari&amp;sca_esv=ef441955f1d3bd14&amp;cs=0&amp;q=Young+Carer%27s+Assessment&amp;sa=X&amp;ved=2ahUKEwjszcv4vbyQAxVogf0HHRhOFRAQxccNegQIGRAC&amp;mstk=AUtExfDbscNcvltD5NuiL_vZHyVtedex7N2bm2g_boZIwfdeCdlaf2hr2Xb2qYvGgQrhdbzHYqWG8Y0g_3FCJvzAECoKLeyi7dCToGfQvywrxnXweUv6JUZpusWsXRKbLAheAIY&amp;csui=3" TargetMode="External"/><Relationship Id="rId2" Type="http://schemas.openxmlformats.org/officeDocument/2006/relationships/hyperlink" Target="https://www.google.com/search?client=safari&amp;sca_esv=ef441955f1d3bd14&amp;cs=0&amp;q=Parent+Carer%27s+Needs+Assessment&amp;sa=X&amp;ved=2ahUKEwjszcv4vbyQAxVogf0HHRhOFRAQxccNegQIGRAB&amp;mstk=AUtExfDbscNcvltD5NuiL_vZHyVtedex7N2bm2g_boZIwfdeCdlaf2hr2Xb2qYvGgQrhdbzHYqWG8Y0g_3FCJvzAECoKLeyi7dCToGfQvywrxnXweUv6JUZpusWsXRKbLAheAIY&amp;csui=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google.com/search?client=safari&amp;sca_esv=83fe48d8321cea54&amp;channel=iphone_bm&amp;cs=0&amp;q=Access+to+Work+scheme&amp;sa=X&amp;ved=2ahUKEwjSqZOhxbyQAxWphf0HHe3CMhcQxccNegQIBxAB&amp;mstk=AUtExfDl5EQSds4QORA_HwPW-YnXvHD7UeTvFubJ3usoLb2W8vOLxXruiWZR4GqYX_gnLuT-22llINzjyPvZjmUiN_YgzYlA90R8wKnhkALJ5blNlqxPmEMbeWFDKgiXRMvbBHo&amp;csui=3"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google.com/search?client=safari&amp;sca_esv=83fe48d8321cea54&amp;channel=iphone_bm&amp;cs=0&amp;q=Leonard+Cheshire&amp;sa=X&amp;ved=2ahUKEwiXk6HKxbyQAxVu_7sIHTN5PN4QxccNegQIFhAB&amp;mstk=AUtExfAjfb5iG2V5AEqIB4gIF0igOO_hUf-CXHEfUCBKlq5Cfi3SgYjbeRqi37dJjN4RSatB0zZZboYOUZbJJW5YpN1nXECljCaSJPxQ_s_C823TT6DFIZCXraYo3KJTvmOXBUo&amp;csui=3" TargetMode="External"/><Relationship Id="rId2" Type="http://schemas.openxmlformats.org/officeDocument/2006/relationships/hyperlink" Target="https://www.google.com/search?client=safari&amp;sca_esv=83fe48d8321cea54&amp;channel=iphone_bm&amp;cs=0&amp;q=Scope&amp;sa=X&amp;ved=2ahUKEwiXk6HKxbyQAxVu_7sIHTN5PN4QxccNegQIFBAB&amp;mstk=AUtExfAjfb5iG2V5AEqIB4gIF0igOO_hUf-CXHEfUCBKlq5Cfi3SgYjbeRqi37dJjN4RSatB0zZZboYOUZbJJW5YpN1nXECljCaSJPxQ_s_C823TT6DFIZCXraYo3KJTvmOXBUo&amp;csui=3" TargetMode="External"/><Relationship Id="rId1" Type="http://schemas.openxmlformats.org/officeDocument/2006/relationships/slideLayout" Target="../slideLayouts/slideLayout2.xml"/><Relationship Id="rId5" Type="http://schemas.openxmlformats.org/officeDocument/2006/relationships/hyperlink" Target="https://www.google.com/search?client=safari&amp;sca_esv=83fe48d8321cea54&amp;channel=iphone_bm&amp;cs=0&amp;q=Mental+Health+Foundation&amp;sa=X&amp;ved=2ahUKEwiXk6HKxbyQAxVu_7sIHTN5PN4QxccNegQIFxAB&amp;mstk=AUtExfAjfb5iG2V5AEqIB4gIF0igOO_hUf-CXHEfUCBKlq5Cfi3SgYjbeRqi37dJjN4RSatB0zZZboYOUZbJJW5YpN1nXECljCaSJPxQ_s_C823TT6DFIZCXraYo3KJTvmOXBUo&amp;csui=3" TargetMode="External"/><Relationship Id="rId4" Type="http://schemas.openxmlformats.org/officeDocument/2006/relationships/hyperlink" Target="https://www.google.com/search?client=safari&amp;sca_esv=83fe48d8321cea54&amp;channel=iphone_bm&amp;cs=0&amp;q=Disability+Rights+UK&amp;sa=X&amp;ved=2ahUKEwiXk6HKxbyQAxVu_7sIHTN5PN4QxccNegQIFRAB&amp;mstk=AUtExfAjfb5iG2V5AEqIB4gIF0igOO_hUf-CXHEfUCBKlq5Cfi3SgYjbeRqi37dJjN4RSatB0zZZboYOUZbJJW5YpN1nXECljCaSJPxQ_s_C823TT6DFIZCXraYo3KJTvmOXBUo&amp;csui=3"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nicolae.besliu@motivation-md.org" TargetMode="External"/><Relationship Id="rId2" Type="http://schemas.openxmlformats.org/officeDocument/2006/relationships/hyperlink" Target="http://www.motivatie.m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motivatie.md/harta-accesibilitat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google.com/search?client=safari&amp;cs=0&amp;sca_esv=ef441955f1d3bd14&amp;q=RNIB&amp;sa=X&amp;ved=2ahUKEwi9l8SZs7yQAxUBhv0HHWHjDGsQxccNegQIGxAB&amp;mstk=AUtExfDlOF_b4Lfs0QL97pSQLwZtcIc48GLFQNPeanOW1AjYH90adLp8aBwcKJLMifv-Nu6hBhdQRsGNcv9FOb9kcd72GU9FIK7Vnsu5JByILFW6aNRk58bOEliGfuxPa-0dE9c&amp;csui=3" TargetMode="External"/><Relationship Id="rId3" Type="http://schemas.openxmlformats.org/officeDocument/2006/relationships/hyperlink" Target="https://www.google.com/search?client=safari&amp;cs=0&amp;sca_esv=ef441955f1d3bd14&amp;q=Scope&amp;sa=X&amp;ved=2ahUKEwi9l8SZs7yQAxUBhv0HHWHjDGsQxccNegQIFRAB&amp;mstk=AUtExfDlOF_b4Lfs0QL97pSQLwZtcIc48GLFQNPeanOW1AjYH90adLp8aBwcKJLMifv-Nu6hBhdQRsGNcv9FOb9kcd72GU9FIK7Vnsu5JByILFW6aNRk58bOEliGfuxPa-0dE9c&amp;csui=3" TargetMode="External"/><Relationship Id="rId7" Type="http://schemas.openxmlformats.org/officeDocument/2006/relationships/hyperlink" Target="https://www.google.com/search?client=safari&amp;cs=0&amp;sca_esv=ef441955f1d3bd14&amp;q=Sense&amp;sa=X&amp;ved=2ahUKEwi9l8SZs7yQAxUBhv0HHWHjDGsQxccNegQIHRAB&amp;mstk=AUtExfDlOF_b4Lfs0QL97pSQLwZtcIc48GLFQNPeanOW1AjYH90adLp8aBwcKJLMifv-Nu6hBhdQRsGNcv9FOb9kcd72GU9FIK7Vnsu5JByILFW6aNRk58bOEliGfuxPa-0dE9c&amp;csui=3" TargetMode="External"/><Relationship Id="rId2" Type="http://schemas.openxmlformats.org/officeDocument/2006/relationships/hyperlink" Target="https://www.google.com/search?client=safari&amp;cs=0&amp;sca_esv=ef441955f1d3bd14&amp;q=Disability+Charities+Consortium&amp;sa=X&amp;ved=2ahUKEwi9l8SZs7yQAxUBhv0HHWHjDGsQxccNegQIMhAB&amp;mstk=AUtExfDlOF_b4Lfs0QL97pSQLwZtcIc48GLFQNPeanOW1AjYH90adLp8aBwcKJLMifv-Nu6hBhdQRsGNcv9FOb9kcd72GU9FIK7Vnsu5JByILFW6aNRk58bOEliGfuxPa-0dE9c&amp;csui=3" TargetMode="External"/><Relationship Id="rId1" Type="http://schemas.openxmlformats.org/officeDocument/2006/relationships/slideLayout" Target="../slideLayouts/slideLayout2.xml"/><Relationship Id="rId6" Type="http://schemas.openxmlformats.org/officeDocument/2006/relationships/hyperlink" Target="https://www.google.com/search?client=safari&amp;cs=0&amp;sca_esv=ef441955f1d3bd14&amp;q=Mind&amp;sa=X&amp;ved=2ahUKEwi9l8SZs7yQAxUBhv0HHWHjDGsQxccNegQIGhAB&amp;mstk=AUtExfDlOF_b4Lfs0QL97pSQLwZtcIc48GLFQNPeanOW1AjYH90adLp8aBwcKJLMifv-Nu6hBhdQRsGNcv9FOb9kcd72GU9FIK7Vnsu5JByILFW6aNRk58bOEliGfuxPa-0dE9c&amp;csui=3" TargetMode="External"/><Relationship Id="rId5" Type="http://schemas.openxmlformats.org/officeDocument/2006/relationships/hyperlink" Target="https://www.google.com/search?client=safari&amp;cs=0&amp;sca_esv=ef441955f1d3bd14&amp;q=Leonard+Cheshire&amp;sa=X&amp;ved=2ahUKEwi9l8SZs7yQAxUBhv0HHWHjDGsQxccNegQIFxAB&amp;mstk=AUtExfDlOF_b4Lfs0QL97pSQLwZtcIc48GLFQNPeanOW1AjYH90adLp8aBwcKJLMifv-Nu6hBhdQRsGNcv9FOb9kcd72GU9FIK7Vnsu5JByILFW6aNRk58bOEliGfuxPa-0dE9c&amp;csui=3" TargetMode="External"/><Relationship Id="rId10" Type="http://schemas.openxmlformats.org/officeDocument/2006/relationships/hyperlink" Target="https://www.google.com/search?client=safari&amp;cs=0&amp;sca_esv=ef441955f1d3bd14&amp;q=National+Autistic+Society&amp;sa=X&amp;ved=2ahUKEwi9l8SZs7yQAxUBhv0HHWHjDGsQxccNegQIGRAB&amp;mstk=AUtExfDlOF_b4Lfs0QL97pSQLwZtcIc48GLFQNPeanOW1AjYH90adLp8aBwcKJLMifv-Nu6hBhdQRsGNcv9FOb9kcd72GU9FIK7Vnsu5JByILFW6aNRk58bOEliGfuxPa-0dE9c&amp;csui=3" TargetMode="External"/><Relationship Id="rId4" Type="http://schemas.openxmlformats.org/officeDocument/2006/relationships/hyperlink" Target="https://www.google.com/search?client=safari&amp;cs=0&amp;sca_esv=ef441955f1d3bd14&amp;q=Mencap&amp;sa=X&amp;ved=2ahUKEwi9l8SZs7yQAxUBhv0HHWHjDGsQxccNegQIFhAB&amp;mstk=AUtExfDlOF_b4Lfs0QL97pSQLwZtcIc48GLFQNPeanOW1AjYH90adLp8aBwcKJLMifv-Nu6hBhdQRsGNcv9FOb9kcd72GU9FIK7Vnsu5JByILFW6aNRk58bOEliGfuxPa-0dE9c&amp;csui=3" TargetMode="External"/><Relationship Id="rId9" Type="http://schemas.openxmlformats.org/officeDocument/2006/relationships/hyperlink" Target="https://www.google.com/search?client=safari&amp;cs=0&amp;sca_esv=ef441955f1d3bd14&amp;q=RNID&amp;sa=X&amp;ved=2ahUKEwi9l8SZs7yQAxUBhv0HHWHjDGsQxccNegQIGBAB&amp;mstk=AUtExfDlOF_b4Lfs0QL97pSQLwZtcIc48GLFQNPeanOW1AjYH90adLp8aBwcKJLMifv-Nu6hBhdQRsGNcv9FOb9kcd72GU9FIK7Vnsu5JByILFW6aNRk58bOEliGfuxPa-0dE9c&amp;csui=3"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C6EE6-2747-6A7B-9C3F-260F8F040165}"/>
              </a:ext>
            </a:extLst>
          </p:cNvPr>
          <p:cNvSpPr>
            <a:spLocks noGrp="1"/>
          </p:cNvSpPr>
          <p:nvPr>
            <p:ph type="ctrTitle"/>
          </p:nvPr>
        </p:nvSpPr>
        <p:spPr/>
        <p:txBody>
          <a:bodyPr>
            <a:normAutofit/>
          </a:bodyPr>
          <a:lstStyle/>
          <a:p>
            <a:r>
              <a:rPr lang="en-US" dirty="0"/>
              <a:t>Disability and Inclusion</a:t>
            </a:r>
            <a:br>
              <a:rPr lang="en-US" dirty="0"/>
            </a:br>
            <a:r>
              <a:rPr lang="en-US" sz="2200" dirty="0"/>
              <a:t>United Kingdom experience</a:t>
            </a:r>
          </a:p>
        </p:txBody>
      </p:sp>
      <p:sp>
        <p:nvSpPr>
          <p:cNvPr id="3" name="Subtitle 2">
            <a:extLst>
              <a:ext uri="{FF2B5EF4-FFF2-40B4-BE49-F238E27FC236}">
                <a16:creationId xmlns:a16="http://schemas.microsoft.com/office/drawing/2014/main" id="{2833CE05-22B9-F527-9934-7BFEFD0828BA}"/>
              </a:ext>
            </a:extLst>
          </p:cNvPr>
          <p:cNvSpPr>
            <a:spLocks noGrp="1"/>
          </p:cNvSpPr>
          <p:nvPr>
            <p:ph type="subTitle" idx="1"/>
          </p:nvPr>
        </p:nvSpPr>
        <p:spPr/>
        <p:txBody>
          <a:bodyPr>
            <a:normAutofit/>
          </a:bodyPr>
          <a:lstStyle/>
          <a:p>
            <a:r>
              <a:rPr lang="en-US" dirty="0"/>
              <a:t>By Nicolae Besliu</a:t>
            </a:r>
          </a:p>
          <a:p>
            <a:r>
              <a:rPr lang="en-US" dirty="0"/>
              <a:t>Master in European Social work</a:t>
            </a:r>
          </a:p>
        </p:txBody>
      </p:sp>
    </p:spTree>
    <p:extLst>
      <p:ext uri="{BB962C8B-B14F-4D97-AF65-F5344CB8AC3E}">
        <p14:creationId xmlns:p14="http://schemas.microsoft.com/office/powerpoint/2010/main" val="3128326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1D034-7AF8-7DF5-0D78-487DCF4ED704}"/>
              </a:ext>
            </a:extLst>
          </p:cNvPr>
          <p:cNvSpPr>
            <a:spLocks noGrp="1"/>
          </p:cNvSpPr>
          <p:nvPr>
            <p:ph type="title"/>
          </p:nvPr>
        </p:nvSpPr>
        <p:spPr/>
        <p:txBody>
          <a:bodyPr/>
          <a:lstStyle/>
          <a:p>
            <a:r>
              <a:rPr lang="en-US" dirty="0"/>
              <a:t>3.  Care Act 2014 (Part 1: care and support)</a:t>
            </a:r>
          </a:p>
        </p:txBody>
      </p:sp>
      <p:sp>
        <p:nvSpPr>
          <p:cNvPr id="4" name="Content Placeholder 3">
            <a:extLst>
              <a:ext uri="{FF2B5EF4-FFF2-40B4-BE49-F238E27FC236}">
                <a16:creationId xmlns:a16="http://schemas.microsoft.com/office/drawing/2014/main" id="{2039AEE5-9394-477A-0241-F6D13FC949F8}"/>
              </a:ext>
            </a:extLst>
          </p:cNvPr>
          <p:cNvSpPr>
            <a:spLocks noGrp="1"/>
          </p:cNvSpPr>
          <p:nvPr>
            <p:ph idx="1"/>
          </p:nvPr>
        </p:nvSpPr>
        <p:spPr/>
        <p:txBody>
          <a:bodyPr>
            <a:normAutofit/>
          </a:bodyPr>
          <a:lstStyle/>
          <a:p>
            <a:pPr marL="0" indent="0">
              <a:buNone/>
            </a:pPr>
            <a:r>
              <a:rPr lang="en-US" dirty="0"/>
              <a:t>What it is: </a:t>
            </a:r>
            <a:r>
              <a:rPr lang="en-US" dirty="0" err="1"/>
              <a:t>Modernises</a:t>
            </a:r>
            <a:r>
              <a:rPr lang="en-US" dirty="0"/>
              <a:t> and consolidates adult social care law for England. Key duties include: promoting wellbeing, needs assessment, carer’s assessment, eligibility criteria, and safeguarding adults. It sets legal duties on local authorities for assessing and meeting care needs.</a:t>
            </a:r>
          </a:p>
          <a:p>
            <a:pPr marL="0" indent="0">
              <a:buNone/>
            </a:pPr>
            <a:r>
              <a:rPr lang="en-US" dirty="0"/>
              <a:t>Why it matters: It shapes how adults with disabilities access social care support, personal budgets, discharge planning and safeguarding.</a:t>
            </a:r>
          </a:p>
          <a:p>
            <a:pPr marL="0" indent="0">
              <a:buNone/>
            </a:pPr>
            <a:r>
              <a:rPr lang="en-US" dirty="0"/>
              <a:t>Source: GOV.UK statutory guidance and legislation. </a:t>
            </a:r>
          </a:p>
        </p:txBody>
      </p:sp>
    </p:spTree>
    <p:extLst>
      <p:ext uri="{BB962C8B-B14F-4D97-AF65-F5344CB8AC3E}">
        <p14:creationId xmlns:p14="http://schemas.microsoft.com/office/powerpoint/2010/main" val="2883403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FF666-3193-8BCA-4EDB-83F6CC53C999}"/>
              </a:ext>
            </a:extLst>
          </p:cNvPr>
          <p:cNvSpPr>
            <a:spLocks noGrp="1"/>
          </p:cNvSpPr>
          <p:nvPr>
            <p:ph type="title"/>
          </p:nvPr>
        </p:nvSpPr>
        <p:spPr/>
        <p:txBody>
          <a:bodyPr>
            <a:normAutofit fontScale="90000"/>
          </a:bodyPr>
          <a:lstStyle/>
          <a:p>
            <a:r>
              <a:rPr lang="en-US" dirty="0"/>
              <a:t>4.  Children and Families Act 2014 &amp; SEND Code of Practice (0–25) — (England)</a:t>
            </a:r>
            <a:br>
              <a:rPr lang="en-US" dirty="0"/>
            </a:br>
            <a:endParaRPr lang="en-US" dirty="0"/>
          </a:p>
        </p:txBody>
      </p:sp>
      <p:sp>
        <p:nvSpPr>
          <p:cNvPr id="3" name="Content Placeholder 2">
            <a:extLst>
              <a:ext uri="{FF2B5EF4-FFF2-40B4-BE49-F238E27FC236}">
                <a16:creationId xmlns:a16="http://schemas.microsoft.com/office/drawing/2014/main" id="{DBF246B7-1E76-D1C7-D66A-2FF92C88ED77}"/>
              </a:ext>
            </a:extLst>
          </p:cNvPr>
          <p:cNvSpPr>
            <a:spLocks noGrp="1"/>
          </p:cNvSpPr>
          <p:nvPr>
            <p:ph idx="1"/>
          </p:nvPr>
        </p:nvSpPr>
        <p:spPr/>
        <p:txBody>
          <a:bodyPr>
            <a:normAutofit/>
          </a:bodyPr>
          <a:lstStyle/>
          <a:p>
            <a:pPr marL="0" indent="0">
              <a:buNone/>
            </a:pPr>
            <a:r>
              <a:rPr lang="en-US" dirty="0"/>
              <a:t>What it is: Part 3 of the Act reformed the special educational needs and disability (SEND) system for children and young people up to 25. The SEND Code of Practice (2015, updated) gives statutory guidance on identifying needs, Education, Health &amp; Care (EHC) plans, local offer, and joint working.</a:t>
            </a:r>
          </a:p>
          <a:p>
            <a:pPr marL="0" indent="0">
              <a:buNone/>
            </a:pPr>
            <a:r>
              <a:rPr lang="en-US" dirty="0"/>
              <a:t>Why it matters: Governs how schools, health and local authorities support disabled children/young people and how EHC plans and personal budgets work. (Applies to England; devolved nations have their own arrangements.)</a:t>
            </a:r>
          </a:p>
          <a:p>
            <a:pPr marL="0" indent="0">
              <a:buNone/>
            </a:pPr>
            <a:r>
              <a:rPr lang="en-US" dirty="0"/>
              <a:t>Source: GOV.UK SEND Code of Practice and DfE publications.  ￼</a:t>
            </a:r>
          </a:p>
          <a:p>
            <a:endParaRPr lang="en-US" dirty="0"/>
          </a:p>
        </p:txBody>
      </p:sp>
    </p:spTree>
    <p:extLst>
      <p:ext uri="{BB962C8B-B14F-4D97-AF65-F5344CB8AC3E}">
        <p14:creationId xmlns:p14="http://schemas.microsoft.com/office/powerpoint/2010/main" val="2940661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5F703-BAA2-C191-0A26-4A66734966CE}"/>
              </a:ext>
            </a:extLst>
          </p:cNvPr>
          <p:cNvSpPr>
            <a:spLocks noGrp="1"/>
          </p:cNvSpPr>
          <p:nvPr>
            <p:ph type="title"/>
          </p:nvPr>
        </p:nvSpPr>
        <p:spPr/>
        <p:txBody>
          <a:bodyPr>
            <a:normAutofit fontScale="90000"/>
          </a:bodyPr>
          <a:lstStyle/>
          <a:p>
            <a:r>
              <a:rPr lang="en-US" dirty="0"/>
              <a:t>5.  Mental Capacity Act 2005 (England &amp; Wales)</a:t>
            </a:r>
            <a:br>
              <a:rPr lang="en-US" dirty="0"/>
            </a:br>
            <a:endParaRPr lang="en-US" dirty="0"/>
          </a:p>
        </p:txBody>
      </p:sp>
      <p:sp>
        <p:nvSpPr>
          <p:cNvPr id="3" name="Content Placeholder 2">
            <a:extLst>
              <a:ext uri="{FF2B5EF4-FFF2-40B4-BE49-F238E27FC236}">
                <a16:creationId xmlns:a16="http://schemas.microsoft.com/office/drawing/2014/main" id="{070F014B-36BD-45FC-F3DC-12E4870FC48F}"/>
              </a:ext>
            </a:extLst>
          </p:cNvPr>
          <p:cNvSpPr>
            <a:spLocks noGrp="1"/>
          </p:cNvSpPr>
          <p:nvPr>
            <p:ph idx="1"/>
          </p:nvPr>
        </p:nvSpPr>
        <p:spPr/>
        <p:txBody>
          <a:bodyPr>
            <a:normAutofit/>
          </a:bodyPr>
          <a:lstStyle/>
          <a:p>
            <a:pPr marL="0" indent="0">
              <a:buNone/>
            </a:pPr>
            <a:r>
              <a:rPr lang="en-US" dirty="0"/>
              <a:t>What it is: Legal framework for people who may lack capacity to make decisions. Establishes principles (presume capacity, support to decide, best interests), the Court of Protection, and the role of Independent Mental Capacity Advocates (IMCAs). Supported by a Code of Practice.</a:t>
            </a:r>
          </a:p>
          <a:p>
            <a:pPr marL="0" indent="0">
              <a:buNone/>
            </a:pPr>
            <a:r>
              <a:rPr lang="en-US" dirty="0"/>
              <a:t>Why it matters: Protects and empowers people with cognitive or communication impairments in health, care and legal decisions.</a:t>
            </a:r>
          </a:p>
          <a:p>
            <a:pPr marL="0" indent="0">
              <a:buNone/>
            </a:pPr>
            <a:r>
              <a:rPr lang="en-US" dirty="0"/>
              <a:t>Source: GOV.UK Mental Capacity Act pages and Code of Practice.  ￼</a:t>
            </a:r>
          </a:p>
          <a:p>
            <a:endParaRPr lang="en-US" dirty="0"/>
          </a:p>
        </p:txBody>
      </p:sp>
    </p:spTree>
    <p:extLst>
      <p:ext uri="{BB962C8B-B14F-4D97-AF65-F5344CB8AC3E}">
        <p14:creationId xmlns:p14="http://schemas.microsoft.com/office/powerpoint/2010/main" val="2656682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73285-E956-8D9B-73F9-5D4CF3331BDE}"/>
              </a:ext>
            </a:extLst>
          </p:cNvPr>
          <p:cNvSpPr>
            <a:spLocks noGrp="1"/>
          </p:cNvSpPr>
          <p:nvPr>
            <p:ph type="title"/>
          </p:nvPr>
        </p:nvSpPr>
        <p:spPr/>
        <p:txBody>
          <a:bodyPr/>
          <a:lstStyle/>
          <a:p>
            <a:r>
              <a:rPr lang="en-US" dirty="0"/>
              <a:t>6.  Human Rights Act 1998</a:t>
            </a:r>
            <a:br>
              <a:rPr lang="en-US" dirty="0"/>
            </a:br>
            <a:endParaRPr lang="en-US" dirty="0"/>
          </a:p>
        </p:txBody>
      </p:sp>
      <p:sp>
        <p:nvSpPr>
          <p:cNvPr id="3" name="Content Placeholder 2">
            <a:extLst>
              <a:ext uri="{FF2B5EF4-FFF2-40B4-BE49-F238E27FC236}">
                <a16:creationId xmlns:a16="http://schemas.microsoft.com/office/drawing/2014/main" id="{9F2FAFB4-BBCF-B449-0005-45FA91B905A8}"/>
              </a:ext>
            </a:extLst>
          </p:cNvPr>
          <p:cNvSpPr>
            <a:spLocks noGrp="1"/>
          </p:cNvSpPr>
          <p:nvPr>
            <p:ph idx="1"/>
          </p:nvPr>
        </p:nvSpPr>
        <p:spPr/>
        <p:txBody>
          <a:bodyPr>
            <a:normAutofit/>
          </a:bodyPr>
          <a:lstStyle/>
          <a:p>
            <a:endParaRPr lang="en-US" dirty="0"/>
          </a:p>
          <a:p>
            <a:pPr marL="0" indent="0">
              <a:buNone/>
            </a:pPr>
            <a:r>
              <a:rPr lang="en-US" dirty="0"/>
              <a:t>What it is: Incorporates the European Convention on Human Rights into UK domestic law (so people can rely on Convention rights in UK courts). Rights include privacy, non-discrimination and life — which are routinely invoked in disability cases.</a:t>
            </a:r>
          </a:p>
          <a:p>
            <a:pPr marL="0" indent="0">
              <a:buNone/>
            </a:pPr>
            <a:r>
              <a:rPr lang="en-US" dirty="0"/>
              <a:t>Why it matters: Gives an additional legal route to challenge public authorities when disabled people’s rights (e.g., private/family life, liberty) are breached.</a:t>
            </a:r>
          </a:p>
          <a:p>
            <a:pPr marL="0" indent="0">
              <a:buNone/>
            </a:pPr>
            <a:r>
              <a:rPr lang="en-US" dirty="0"/>
              <a:t>Source: </a:t>
            </a:r>
            <a:r>
              <a:rPr lang="en-US" dirty="0" err="1"/>
              <a:t>Legislation.gov.uk</a:t>
            </a:r>
            <a:r>
              <a:rPr lang="en-US" dirty="0"/>
              <a:t> and EHRC guidance. </a:t>
            </a:r>
          </a:p>
        </p:txBody>
      </p:sp>
    </p:spTree>
    <p:extLst>
      <p:ext uri="{BB962C8B-B14F-4D97-AF65-F5344CB8AC3E}">
        <p14:creationId xmlns:p14="http://schemas.microsoft.com/office/powerpoint/2010/main" val="3271929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1F1DA-C961-EEBC-0ED6-F83588B2DFA0}"/>
              </a:ext>
            </a:extLst>
          </p:cNvPr>
          <p:cNvSpPr>
            <a:spLocks noGrp="1"/>
          </p:cNvSpPr>
          <p:nvPr>
            <p:ph type="title"/>
          </p:nvPr>
        </p:nvSpPr>
        <p:spPr>
          <a:xfrm>
            <a:off x="1451578" y="643154"/>
            <a:ext cx="9603275" cy="1049235"/>
          </a:xfrm>
        </p:spPr>
        <p:txBody>
          <a:bodyPr>
            <a:normAutofit fontScale="90000"/>
          </a:bodyPr>
          <a:lstStyle/>
          <a:p>
            <a:r>
              <a:rPr lang="en-US" dirty="0"/>
              <a:t>7.  Public Sector Bodies (Websites and Mobile Applications); Accessibility Regulations 2018</a:t>
            </a:r>
            <a:br>
              <a:rPr lang="en-US" dirty="0"/>
            </a:br>
            <a:endParaRPr lang="en-US" dirty="0"/>
          </a:p>
        </p:txBody>
      </p:sp>
      <p:sp>
        <p:nvSpPr>
          <p:cNvPr id="3" name="Content Placeholder 2">
            <a:extLst>
              <a:ext uri="{FF2B5EF4-FFF2-40B4-BE49-F238E27FC236}">
                <a16:creationId xmlns:a16="http://schemas.microsoft.com/office/drawing/2014/main" id="{84D11A21-FF39-D98C-7CD5-90B8E85BB2AA}"/>
              </a:ext>
            </a:extLst>
          </p:cNvPr>
          <p:cNvSpPr>
            <a:spLocks noGrp="1"/>
          </p:cNvSpPr>
          <p:nvPr>
            <p:ph idx="1"/>
          </p:nvPr>
        </p:nvSpPr>
        <p:spPr/>
        <p:txBody>
          <a:bodyPr>
            <a:normAutofit/>
          </a:bodyPr>
          <a:lstStyle/>
          <a:p>
            <a:endParaRPr lang="en-US" dirty="0"/>
          </a:p>
          <a:p>
            <a:pPr marL="0" indent="0">
              <a:buNone/>
            </a:pPr>
            <a:r>
              <a:rPr lang="en-US" dirty="0"/>
              <a:t>What it is: Regulations requiring UK public sector websites and mobile apps to be accessible (meet WCAG/“perceivable, operable, understandable, robust”), publish accessibility statements and fix major barriers. Came into force 23 Sept 2018.</a:t>
            </a:r>
          </a:p>
          <a:p>
            <a:pPr marL="0" indent="0">
              <a:buNone/>
            </a:pPr>
            <a:r>
              <a:rPr lang="en-US" dirty="0"/>
              <a:t>Why it matters: Legal requirement to make digital public services accessible to disabled people.</a:t>
            </a:r>
          </a:p>
          <a:p>
            <a:pPr marL="0" indent="0">
              <a:buNone/>
            </a:pPr>
            <a:r>
              <a:rPr lang="en-US" dirty="0"/>
              <a:t>Source: GOV.UK accessibility requirements guidance. </a:t>
            </a:r>
          </a:p>
        </p:txBody>
      </p:sp>
    </p:spTree>
    <p:extLst>
      <p:ext uri="{BB962C8B-B14F-4D97-AF65-F5344CB8AC3E}">
        <p14:creationId xmlns:p14="http://schemas.microsoft.com/office/powerpoint/2010/main" val="2356483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88401-3A00-AA12-68E8-C26D89546B18}"/>
              </a:ext>
            </a:extLst>
          </p:cNvPr>
          <p:cNvSpPr>
            <a:spLocks noGrp="1"/>
          </p:cNvSpPr>
          <p:nvPr>
            <p:ph type="title"/>
          </p:nvPr>
        </p:nvSpPr>
        <p:spPr/>
        <p:txBody>
          <a:bodyPr>
            <a:normAutofit fontScale="90000"/>
          </a:bodyPr>
          <a:lstStyle/>
          <a:p>
            <a:r>
              <a:rPr lang="en-US" dirty="0"/>
              <a:t>8.  Accessible Information Standard (NHS England)</a:t>
            </a:r>
            <a:br>
              <a:rPr lang="en-US" dirty="0"/>
            </a:br>
            <a:endParaRPr lang="en-US" dirty="0"/>
          </a:p>
        </p:txBody>
      </p:sp>
      <p:sp>
        <p:nvSpPr>
          <p:cNvPr id="3" name="Content Placeholder 2">
            <a:extLst>
              <a:ext uri="{FF2B5EF4-FFF2-40B4-BE49-F238E27FC236}">
                <a16:creationId xmlns:a16="http://schemas.microsoft.com/office/drawing/2014/main" id="{CED139B3-9729-7147-66A0-13CF2A4F326A}"/>
              </a:ext>
            </a:extLst>
          </p:cNvPr>
          <p:cNvSpPr>
            <a:spLocks noGrp="1"/>
          </p:cNvSpPr>
          <p:nvPr>
            <p:ph idx="1"/>
          </p:nvPr>
        </p:nvSpPr>
        <p:spPr/>
        <p:txBody>
          <a:bodyPr>
            <a:normAutofit/>
          </a:bodyPr>
          <a:lstStyle/>
          <a:p>
            <a:endParaRPr lang="en-US" dirty="0"/>
          </a:p>
          <a:p>
            <a:pPr marL="0" indent="0">
              <a:buNone/>
            </a:pPr>
            <a:r>
              <a:rPr lang="en-US" dirty="0"/>
              <a:t>What it is: NHS and adult social care providers must identify, record, flag, share and meet communication and information needs (e.g., large print, BSL interpreters). Introduced 2016; recent work to update/strengthen it continues.</a:t>
            </a:r>
          </a:p>
          <a:p>
            <a:pPr marL="0" indent="0">
              <a:buNone/>
            </a:pPr>
            <a:r>
              <a:rPr lang="en-US" dirty="0"/>
              <a:t>Why it matters: Practical standard that affects how disabled patients receive appointments, results and health communications.</a:t>
            </a:r>
          </a:p>
          <a:p>
            <a:pPr marL="0" indent="0">
              <a:buNone/>
            </a:pPr>
            <a:r>
              <a:rPr lang="en-US" dirty="0"/>
              <a:t>Source: NHS England pages on the Accessible Information Standard.  ￼</a:t>
            </a:r>
          </a:p>
          <a:p>
            <a:endParaRPr lang="en-US" dirty="0"/>
          </a:p>
        </p:txBody>
      </p:sp>
    </p:spTree>
    <p:extLst>
      <p:ext uri="{BB962C8B-B14F-4D97-AF65-F5344CB8AC3E}">
        <p14:creationId xmlns:p14="http://schemas.microsoft.com/office/powerpoint/2010/main" val="2478526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96575-CA2C-859D-0A2E-47E5BD85E11D}"/>
              </a:ext>
            </a:extLst>
          </p:cNvPr>
          <p:cNvSpPr>
            <a:spLocks noGrp="1"/>
          </p:cNvSpPr>
          <p:nvPr>
            <p:ph type="title"/>
          </p:nvPr>
        </p:nvSpPr>
        <p:spPr>
          <a:xfrm>
            <a:off x="1451579" y="589366"/>
            <a:ext cx="9603275" cy="1049235"/>
          </a:xfrm>
        </p:spPr>
        <p:txBody>
          <a:bodyPr>
            <a:normAutofit fontScale="90000"/>
          </a:bodyPr>
          <a:lstStyle/>
          <a:p>
            <a:r>
              <a:rPr lang="en-US" dirty="0"/>
              <a:t>9.  UN Convention on the Rights of Persons with Disabilities (UN CRPD) — international framework (UK ratified in 2009)</a:t>
            </a:r>
            <a:br>
              <a:rPr lang="en-US" dirty="0"/>
            </a:br>
            <a:endParaRPr lang="en-US" dirty="0"/>
          </a:p>
        </p:txBody>
      </p:sp>
      <p:sp>
        <p:nvSpPr>
          <p:cNvPr id="3" name="Content Placeholder 2">
            <a:extLst>
              <a:ext uri="{FF2B5EF4-FFF2-40B4-BE49-F238E27FC236}">
                <a16:creationId xmlns:a16="http://schemas.microsoft.com/office/drawing/2014/main" id="{58CC3F76-2397-7397-74FE-3CD1F9577054}"/>
              </a:ext>
            </a:extLst>
          </p:cNvPr>
          <p:cNvSpPr>
            <a:spLocks noGrp="1"/>
          </p:cNvSpPr>
          <p:nvPr>
            <p:ph idx="1"/>
          </p:nvPr>
        </p:nvSpPr>
        <p:spPr/>
        <p:txBody>
          <a:bodyPr>
            <a:normAutofit/>
          </a:bodyPr>
          <a:lstStyle/>
          <a:p>
            <a:endParaRPr lang="en-US" dirty="0"/>
          </a:p>
          <a:p>
            <a:r>
              <a:rPr lang="en-US" dirty="0"/>
              <a:t>What it is: International human-rights treaty setting out states’ obligations to promote, protect and ensure the full and equal enjoyment of all human rights by persons with disabilities. The UK ratified in 2009.</a:t>
            </a:r>
          </a:p>
          <a:p>
            <a:r>
              <a:rPr lang="en-US" dirty="0"/>
              <a:t>Why it matters: Provides an international benchmark and influences domestic policy, reporting and rights-based approaches. Parliamentary/Commons briefings explain the UK position and reporting obligations.</a:t>
            </a:r>
          </a:p>
          <a:p>
            <a:r>
              <a:rPr lang="en-US" dirty="0"/>
              <a:t>Source: UK parliamentary briefing and UN CRPD summary.  ￼</a:t>
            </a:r>
          </a:p>
          <a:p>
            <a:endParaRPr lang="en-US" dirty="0"/>
          </a:p>
        </p:txBody>
      </p:sp>
    </p:spTree>
    <p:extLst>
      <p:ext uri="{BB962C8B-B14F-4D97-AF65-F5344CB8AC3E}">
        <p14:creationId xmlns:p14="http://schemas.microsoft.com/office/powerpoint/2010/main" val="4147385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83548-D94A-375C-F3A7-08BC46B39771}"/>
              </a:ext>
            </a:extLst>
          </p:cNvPr>
          <p:cNvSpPr>
            <a:spLocks noGrp="1"/>
          </p:cNvSpPr>
          <p:nvPr>
            <p:ph type="title"/>
          </p:nvPr>
        </p:nvSpPr>
        <p:spPr/>
        <p:txBody>
          <a:bodyPr>
            <a:normAutofit/>
          </a:bodyPr>
          <a:lstStyle/>
          <a:p>
            <a:r>
              <a:rPr lang="en-US" dirty="0"/>
              <a:t>Other important instruments / context</a:t>
            </a:r>
            <a:br>
              <a:rPr lang="en-US" dirty="0"/>
            </a:br>
            <a:endParaRPr lang="en-US" dirty="0"/>
          </a:p>
        </p:txBody>
      </p:sp>
      <p:sp>
        <p:nvSpPr>
          <p:cNvPr id="3" name="Content Placeholder 2">
            <a:extLst>
              <a:ext uri="{FF2B5EF4-FFF2-40B4-BE49-F238E27FC236}">
                <a16:creationId xmlns:a16="http://schemas.microsoft.com/office/drawing/2014/main" id="{DEC5C245-960C-0662-6DF2-1A0A49B8B7BA}"/>
              </a:ext>
            </a:extLst>
          </p:cNvPr>
          <p:cNvSpPr>
            <a:spLocks noGrp="1"/>
          </p:cNvSpPr>
          <p:nvPr>
            <p:ph idx="1"/>
          </p:nvPr>
        </p:nvSpPr>
        <p:spPr/>
        <p:txBody>
          <a:bodyPr>
            <a:normAutofit fontScale="85000" lnSpcReduction="10000"/>
          </a:bodyPr>
          <a:lstStyle/>
          <a:p>
            <a:pPr marL="0" indent="0">
              <a:buNone/>
            </a:pPr>
            <a:r>
              <a:rPr lang="en-US" dirty="0"/>
              <a:t>Children’s Act 1989 – relates to Children With Disabilities</a:t>
            </a:r>
          </a:p>
          <a:p>
            <a:pPr marL="0" indent="0">
              <a:buNone/>
            </a:pPr>
            <a:r>
              <a:rPr lang="en-US" dirty="0"/>
              <a:t>Special Educational Needs &amp; Disability Regulations (2014) — related regulations for the Children &amp; Families Act.  ￼</a:t>
            </a:r>
          </a:p>
          <a:p>
            <a:pPr marL="0" indent="0">
              <a:buNone/>
            </a:pPr>
            <a:r>
              <a:rPr lang="en-US" dirty="0"/>
              <a:t>Equality and Human Rights Commission (EHRC) guidance and codes — practical enforcement and guidance across sectors.  ￼</a:t>
            </a:r>
          </a:p>
          <a:p>
            <a:pPr marL="0" indent="0">
              <a:buNone/>
            </a:pPr>
            <a:r>
              <a:rPr lang="en-US" dirty="0"/>
              <a:t>Devolved-nation laws &amp; strategies: Scotland, Wales and Northern Ireland have equivalent/related statutes, guidance and strategies (e.g., Scotland’s Additional Support for Learning, </a:t>
            </a:r>
            <a:r>
              <a:rPr lang="en-US" dirty="0" err="1"/>
              <a:t>Wales’</a:t>
            </a:r>
            <a:r>
              <a:rPr lang="en-US" dirty="0"/>
              <a:t> own social care / SEN arrangements).</a:t>
            </a:r>
          </a:p>
          <a:p>
            <a:pPr marL="0" indent="0">
              <a:buNone/>
            </a:pPr>
            <a:r>
              <a:rPr lang="en-US" dirty="0"/>
              <a:t>Policy &amp; strategy publications (e.g., government disability strategies, sector guidance, case law such as recent Supreme Court rulings affecting how the Equality Act is interpreted).</a:t>
            </a:r>
          </a:p>
        </p:txBody>
      </p:sp>
    </p:spTree>
    <p:extLst>
      <p:ext uri="{BB962C8B-B14F-4D97-AF65-F5344CB8AC3E}">
        <p14:creationId xmlns:p14="http://schemas.microsoft.com/office/powerpoint/2010/main" val="2650609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54420-CCBF-803A-463F-F61599D307CB}"/>
              </a:ext>
            </a:extLst>
          </p:cNvPr>
          <p:cNvSpPr>
            <a:spLocks noGrp="1"/>
          </p:cNvSpPr>
          <p:nvPr>
            <p:ph type="title"/>
          </p:nvPr>
        </p:nvSpPr>
        <p:spPr/>
        <p:txBody>
          <a:bodyPr>
            <a:normAutofit fontScale="90000"/>
          </a:bodyPr>
          <a:lstStyle/>
          <a:p>
            <a:r>
              <a:rPr lang="en-US" dirty="0"/>
              <a:t>Part 2 - Children with disabilities – support services</a:t>
            </a:r>
            <a:br>
              <a:rPr lang="en-GB" dirty="0"/>
            </a:br>
            <a:endParaRPr lang="en-US" dirty="0"/>
          </a:p>
        </p:txBody>
      </p:sp>
      <p:sp>
        <p:nvSpPr>
          <p:cNvPr id="7" name="Rectangle 3">
            <a:extLst>
              <a:ext uri="{FF2B5EF4-FFF2-40B4-BE49-F238E27FC236}">
                <a16:creationId xmlns:a16="http://schemas.microsoft.com/office/drawing/2014/main" id="{3395FDBF-A7B3-8A66-38F3-5524394A9D1A}"/>
              </a:ext>
            </a:extLst>
          </p:cNvPr>
          <p:cNvSpPr>
            <a:spLocks noChangeArrowheads="1"/>
          </p:cNvSpPr>
          <p:nvPr/>
        </p:nvSpPr>
        <p:spPr bwMode="auto">
          <a:xfrm>
            <a:off x="3589006" y="1606395"/>
            <a:ext cx="746584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375759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81D56F9D-E05D-61C4-DECA-2A3A57204040}"/>
              </a:ext>
            </a:extLst>
          </p:cNvPr>
          <p:cNvSpPr>
            <a:spLocks noGrp="1" noChangeArrowheads="1"/>
          </p:cNvSpPr>
          <p:nvPr>
            <p:ph idx="1"/>
          </p:nvPr>
        </p:nvSpPr>
        <p:spPr bwMode="auto">
          <a:xfrm>
            <a:off x="1443038" y="0"/>
            <a:ext cx="10011867" cy="5935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8241" rIns="0" bIns="171396"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1D35"/>
                </a:solidFill>
                <a:effectLst/>
                <a:latin typeface="Google Sans"/>
              </a:rPr>
              <a:t>Key provisions for children with disabilities – Children’s Act 1989</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rgbClr val="001D35"/>
                </a:solidFill>
                <a:effectLst/>
                <a:latin typeface="Google Sans"/>
              </a:rPr>
              <a:t>Duty to assess and provide services:</a:t>
            </a:r>
            <a:r>
              <a:rPr kumimoji="0" lang="en-US" altLang="en-US" sz="1800" b="0" i="0" u="none" strike="noStrike" cap="none" normalizeH="0" baseline="0" dirty="0">
                <a:ln>
                  <a:noFill/>
                </a:ln>
                <a:solidFill>
                  <a:srgbClr val="001D35"/>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1D35"/>
                </a:solidFill>
                <a:effectLst/>
                <a:latin typeface="Google Sans"/>
              </a:rPr>
              <a:t>Local authorities have a general duty to provide services to safeguard and promote the welfare of all children in need in their area (this includes </a:t>
            </a:r>
            <a:r>
              <a:rPr kumimoji="0" lang="en-US" altLang="en-US" sz="1800" b="0" i="0" u="none" strike="noStrike" cap="none" normalizeH="0" baseline="0">
                <a:ln>
                  <a:noFill/>
                </a:ln>
                <a:solidFill>
                  <a:srgbClr val="001D35"/>
                </a:solidFill>
                <a:effectLst/>
                <a:latin typeface="Google Sans"/>
              </a:rPr>
              <a:t>disabled children)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1" i="0" u="none" strike="noStrike" cap="none" normalizeH="0" baseline="0" dirty="0">
              <a:ln>
                <a:noFill/>
              </a:ln>
              <a:solidFill>
                <a:srgbClr val="001D35"/>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rgbClr val="001D35"/>
                </a:solidFill>
                <a:effectLst/>
                <a:latin typeface="Google Sans"/>
              </a:rPr>
              <a:t>Types of support:</a:t>
            </a:r>
            <a:r>
              <a:rPr kumimoji="0" lang="en-US" altLang="en-US" sz="1800" b="0" i="0" u="none" strike="noStrike" cap="none" normalizeH="0" baseline="0" dirty="0">
                <a:ln>
                  <a:noFill/>
                </a:ln>
                <a:solidFill>
                  <a:srgbClr val="001D35"/>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1D35"/>
                </a:solidFill>
                <a:effectLst/>
                <a:latin typeface="Google Sans"/>
              </a:rPr>
              <a:t>Services can include:</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D35"/>
                </a:solidFill>
                <a:effectLst/>
                <a:latin typeface="Google Sans"/>
              </a:rPr>
              <a:t>Direct payments or personal budgets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D35"/>
                </a:solidFill>
                <a:effectLst/>
                <a:latin typeface="Google Sans"/>
              </a:rPr>
              <a:t>Respite care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D35"/>
                </a:solidFill>
                <a:effectLst/>
                <a:latin typeface="Google Sans"/>
              </a:rPr>
              <a:t>Advice, guidance, and counselling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D35"/>
                </a:solidFill>
                <a:effectLst/>
                <a:latin typeface="Google Sans"/>
              </a:rPr>
              <a:t>Recreational and cultural activities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D35"/>
                </a:solidFill>
                <a:effectLst/>
                <a:latin typeface="Google Sans"/>
              </a:rPr>
              <a:t>Parental support and parenting advice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D35"/>
                </a:solidFill>
                <a:effectLst/>
                <a:latin typeface="Google Sans"/>
              </a:rPr>
              <a:t>Assistance to help the family have a holiday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rgbClr val="001D35"/>
                </a:solidFill>
                <a:effectLst/>
                <a:latin typeface="Google Sans"/>
              </a:rPr>
              <a:t>Parent and carer assessments:</a:t>
            </a:r>
            <a:r>
              <a:rPr kumimoji="0" lang="en-US" altLang="en-US" sz="1800" b="0" i="0" u="none" strike="noStrike" cap="none" normalizeH="0" baseline="0" dirty="0">
                <a:ln>
                  <a:noFill/>
                </a:ln>
                <a:solidFill>
                  <a:srgbClr val="001D35"/>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1D35"/>
                </a:solidFill>
                <a:effectLst/>
                <a:latin typeface="Google Sans"/>
              </a:rPr>
              <a:t>The Act also grants parents of disabled children the right to a </a:t>
            </a:r>
            <a:r>
              <a:rPr kumimoji="0" lang="en-US" altLang="en-US" sz="1800" b="0" i="0" u="sng" strike="noStrike" cap="none" normalizeH="0" baseline="0" dirty="0">
                <a:ln>
                  <a:noFill/>
                </a:ln>
                <a:solidFill>
                  <a:srgbClr val="681DA8"/>
                </a:solidFill>
                <a:effectLst/>
                <a:latin typeface="Google Sans"/>
                <a:hlinkClick r:id="rId2"/>
              </a:rPr>
              <a:t>Parent Carer's Needs Assessment</a:t>
            </a:r>
            <a:r>
              <a:rPr kumimoji="0" lang="en-US" altLang="en-US" sz="1800" b="0" i="0" u="none" strike="noStrike" cap="none" normalizeH="0" baseline="0" dirty="0">
                <a:ln>
                  <a:noFill/>
                </a:ln>
                <a:solidFill>
                  <a:srgbClr val="001D35"/>
                </a:solidFill>
                <a:effectLst/>
                <a:latin typeface="Google Sans"/>
              </a:rPr>
              <a:t> and young carers the right to a </a:t>
            </a:r>
            <a:r>
              <a:rPr kumimoji="0" lang="en-US" altLang="en-US" sz="1800" b="0" i="0" u="sng" strike="noStrike" cap="none" normalizeH="0" baseline="0" dirty="0">
                <a:ln>
                  <a:noFill/>
                </a:ln>
                <a:solidFill>
                  <a:srgbClr val="681DA8"/>
                </a:solidFill>
                <a:effectLst/>
                <a:latin typeface="Google Sans"/>
                <a:hlinkClick r:id="rId3"/>
              </a:rPr>
              <a:t>Young Carer's Assessment</a:t>
            </a:r>
            <a:r>
              <a:rPr kumimoji="0" lang="en-US" altLang="en-US" sz="1800" b="0" i="0" u="none" strike="noStrike" cap="none" normalizeH="0" baseline="0" dirty="0">
                <a:ln>
                  <a:noFill/>
                </a:ln>
                <a:solidFill>
                  <a:srgbClr val="001D35"/>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rgbClr val="001D35"/>
                </a:solidFill>
                <a:effectLst/>
                <a:latin typeface="Google Sans"/>
              </a:rPr>
              <a:t>Transition to adulthood:</a:t>
            </a:r>
            <a:r>
              <a:rPr kumimoji="0" lang="en-US" altLang="en-US" sz="1800" b="0" i="0" u="none" strike="noStrike" cap="none" normalizeH="0" baseline="0" dirty="0">
                <a:ln>
                  <a:noFill/>
                </a:ln>
                <a:solidFill>
                  <a:srgbClr val="001D35"/>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1D35"/>
                </a:solidFill>
                <a:effectLst/>
                <a:latin typeface="Google Sans"/>
              </a:rPr>
              <a:t>Support services can extend to help with the transition to adulthood.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40078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A4F47-8F69-831A-646E-8530279BB042}"/>
              </a:ext>
            </a:extLst>
          </p:cNvPr>
          <p:cNvSpPr>
            <a:spLocks noGrp="1"/>
          </p:cNvSpPr>
          <p:nvPr>
            <p:ph type="title"/>
          </p:nvPr>
        </p:nvSpPr>
        <p:spPr/>
        <p:txBody>
          <a:bodyPr/>
          <a:lstStyle/>
          <a:p>
            <a:r>
              <a:rPr lang="en-US" dirty="0"/>
              <a:t>Terminology</a:t>
            </a:r>
          </a:p>
        </p:txBody>
      </p:sp>
      <p:sp>
        <p:nvSpPr>
          <p:cNvPr id="3" name="Content Placeholder 2">
            <a:extLst>
              <a:ext uri="{FF2B5EF4-FFF2-40B4-BE49-F238E27FC236}">
                <a16:creationId xmlns:a16="http://schemas.microsoft.com/office/drawing/2014/main" id="{5FE0C791-CF71-3BD7-96F8-B1CEF0615AAA}"/>
              </a:ext>
            </a:extLst>
          </p:cNvPr>
          <p:cNvSpPr>
            <a:spLocks noGrp="1"/>
          </p:cNvSpPr>
          <p:nvPr>
            <p:ph idx="1"/>
          </p:nvPr>
        </p:nvSpPr>
        <p:spPr/>
        <p:txBody>
          <a:bodyPr/>
          <a:lstStyle/>
          <a:p>
            <a:r>
              <a:rPr lang="en-US" dirty="0"/>
              <a:t>Person with disability</a:t>
            </a:r>
          </a:p>
          <a:p>
            <a:r>
              <a:rPr lang="en-US" dirty="0"/>
              <a:t>Child with disability or special needs</a:t>
            </a:r>
          </a:p>
          <a:p>
            <a:endParaRPr lang="en-US" dirty="0"/>
          </a:p>
          <a:p>
            <a:r>
              <a:rPr lang="en-US" dirty="0"/>
              <a:t>Translation into Russian:</a:t>
            </a:r>
          </a:p>
          <a:p>
            <a:pPr marL="0" indent="0">
              <a:buNone/>
            </a:pPr>
            <a:r>
              <a:rPr lang="en-US" dirty="0"/>
              <a:t>- </a:t>
            </a:r>
            <a:r>
              <a:rPr lang="az-Cyrl-AZ" dirty="0"/>
              <a:t>человек с инвалидностью </a:t>
            </a:r>
            <a:r>
              <a:rPr lang="en-US" dirty="0"/>
              <a:t>/ </a:t>
            </a:r>
            <a:r>
              <a:rPr lang="az-Cyrl-AZ" dirty="0"/>
              <a:t>человек с ограниченными возможностями</a:t>
            </a:r>
            <a:endParaRPr lang="en-US" dirty="0"/>
          </a:p>
        </p:txBody>
      </p:sp>
    </p:spTree>
    <p:extLst>
      <p:ext uri="{BB962C8B-B14F-4D97-AF65-F5344CB8AC3E}">
        <p14:creationId xmlns:p14="http://schemas.microsoft.com/office/powerpoint/2010/main" val="2026730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759A2-0E14-DB2E-1B44-1C06C1A25156}"/>
              </a:ext>
            </a:extLst>
          </p:cNvPr>
          <p:cNvSpPr>
            <a:spLocks noGrp="1"/>
          </p:cNvSpPr>
          <p:nvPr>
            <p:ph type="title"/>
          </p:nvPr>
        </p:nvSpPr>
        <p:spPr/>
        <p:txBody>
          <a:bodyPr/>
          <a:lstStyle/>
          <a:p>
            <a:r>
              <a:rPr lang="en-US" dirty="0"/>
              <a:t>Accessibility</a:t>
            </a:r>
          </a:p>
        </p:txBody>
      </p:sp>
      <p:sp>
        <p:nvSpPr>
          <p:cNvPr id="3" name="Content Placeholder 2">
            <a:extLst>
              <a:ext uri="{FF2B5EF4-FFF2-40B4-BE49-F238E27FC236}">
                <a16:creationId xmlns:a16="http://schemas.microsoft.com/office/drawing/2014/main" id="{B094111B-7AE9-2B29-4B2B-1BB4A6E7CA71}"/>
              </a:ext>
            </a:extLst>
          </p:cNvPr>
          <p:cNvSpPr>
            <a:spLocks noGrp="1"/>
          </p:cNvSpPr>
          <p:nvPr>
            <p:ph idx="1"/>
          </p:nvPr>
        </p:nvSpPr>
        <p:spPr/>
        <p:txBody>
          <a:bodyPr/>
          <a:lstStyle/>
          <a:p>
            <a:r>
              <a:rPr lang="en-US" dirty="0"/>
              <a:t>Assessment of needs – levels of support</a:t>
            </a:r>
          </a:p>
          <a:p>
            <a:r>
              <a:rPr lang="en-US" dirty="0"/>
              <a:t>Reasonable adjustments and support services</a:t>
            </a:r>
          </a:p>
          <a:p>
            <a:pPr>
              <a:buFontTx/>
              <a:buChar char="-"/>
            </a:pPr>
            <a:r>
              <a:rPr lang="en-US" dirty="0"/>
              <a:t>Mobility disability (mobility aids, lifts at home and at school)</a:t>
            </a:r>
          </a:p>
          <a:p>
            <a:pPr>
              <a:buFontTx/>
              <a:buChar char="-"/>
            </a:pPr>
            <a:r>
              <a:rPr lang="en-US" dirty="0"/>
              <a:t>Visual and/or hearing impairments (hearing devices, applications and digital products)</a:t>
            </a:r>
          </a:p>
          <a:p>
            <a:pPr>
              <a:buFontTx/>
              <a:buChar char="-"/>
            </a:pPr>
            <a:r>
              <a:rPr lang="en-US" dirty="0"/>
              <a:t>Support in education – mainstream schools and special schools</a:t>
            </a:r>
          </a:p>
          <a:p>
            <a:pPr>
              <a:buFontTx/>
              <a:buChar char="-"/>
            </a:pPr>
            <a:r>
              <a:rPr lang="en-US" dirty="0"/>
              <a:t>Benefits: carer allowance, respite services</a:t>
            </a:r>
          </a:p>
        </p:txBody>
      </p:sp>
    </p:spTree>
    <p:extLst>
      <p:ext uri="{BB962C8B-B14F-4D97-AF65-F5344CB8AC3E}">
        <p14:creationId xmlns:p14="http://schemas.microsoft.com/office/powerpoint/2010/main" val="22317346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0E4AD-6D9B-9F0D-6EA2-C0129BE357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57BAFE-973C-3285-00C1-FDFDD04B253A}"/>
              </a:ext>
            </a:extLst>
          </p:cNvPr>
          <p:cNvSpPr>
            <a:spLocks noGrp="1"/>
          </p:cNvSpPr>
          <p:nvPr>
            <p:ph type="title"/>
          </p:nvPr>
        </p:nvSpPr>
        <p:spPr/>
        <p:txBody>
          <a:bodyPr>
            <a:normAutofit fontScale="90000"/>
          </a:bodyPr>
          <a:lstStyle/>
          <a:p>
            <a:r>
              <a:rPr lang="en-US" dirty="0"/>
              <a:t>Part 3 - Adults with disabilities – assessment, support and job inclusion</a:t>
            </a:r>
            <a:br>
              <a:rPr lang="en-GB" dirty="0"/>
            </a:br>
            <a:br>
              <a:rPr lang="en-GB" dirty="0"/>
            </a:br>
            <a:endParaRPr lang="en-US" dirty="0"/>
          </a:p>
        </p:txBody>
      </p:sp>
      <p:sp>
        <p:nvSpPr>
          <p:cNvPr id="3" name="Rectangle 2">
            <a:extLst>
              <a:ext uri="{FF2B5EF4-FFF2-40B4-BE49-F238E27FC236}">
                <a16:creationId xmlns:a16="http://schemas.microsoft.com/office/drawing/2014/main" id="{53CCC4C1-7C9B-EDFA-DB65-80F8100BE53F}"/>
              </a:ext>
            </a:extLst>
          </p:cNvPr>
          <p:cNvSpPr>
            <a:spLocks noChangeArrowheads="1"/>
          </p:cNvSpPr>
          <p:nvPr/>
        </p:nvSpPr>
        <p:spPr bwMode="auto">
          <a:xfrm>
            <a:off x="0" y="0"/>
            <a:ext cx="100965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200" b="1" i="0" u="none" strike="noStrike" cap="none" normalizeH="0" baseline="0">
              <a:ln>
                <a:noFill/>
              </a:ln>
              <a:solidFill>
                <a:srgbClr val="212529"/>
              </a:solidFill>
              <a:effectLst/>
              <a:latin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Source Sans Pro" panose="020B0503030403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15549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36B10-CC54-23B3-9255-BFE5D3CE7CDE}"/>
              </a:ext>
            </a:extLst>
          </p:cNvPr>
          <p:cNvSpPr>
            <a:spLocks noGrp="1"/>
          </p:cNvSpPr>
          <p:nvPr>
            <p:ph type="title"/>
          </p:nvPr>
        </p:nvSpPr>
        <p:spPr/>
        <p:txBody>
          <a:bodyPr/>
          <a:lstStyle/>
          <a:p>
            <a:r>
              <a:rPr lang="en-US" dirty="0"/>
              <a:t>Local Authorities support</a:t>
            </a:r>
          </a:p>
        </p:txBody>
      </p:sp>
      <p:sp>
        <p:nvSpPr>
          <p:cNvPr id="3" name="Content Placeholder 2">
            <a:extLst>
              <a:ext uri="{FF2B5EF4-FFF2-40B4-BE49-F238E27FC236}">
                <a16:creationId xmlns:a16="http://schemas.microsoft.com/office/drawing/2014/main" id="{81EB0387-AC2C-C1A4-43AA-EE7E3D383705}"/>
              </a:ext>
            </a:extLst>
          </p:cNvPr>
          <p:cNvSpPr>
            <a:spLocks noGrp="1"/>
          </p:cNvSpPr>
          <p:nvPr>
            <p:ph idx="1"/>
          </p:nvPr>
        </p:nvSpPr>
        <p:spPr/>
        <p:txBody>
          <a:bodyPr/>
          <a:lstStyle/>
          <a:p>
            <a:r>
              <a:rPr lang="en-US" dirty="0"/>
              <a:t>Assessment with Adult Social Care – support by social work teams</a:t>
            </a:r>
          </a:p>
          <a:p>
            <a:r>
              <a:rPr lang="en-US" dirty="0"/>
              <a:t>Health Services – out-patients and in-patients services. Mobility and other support aids (hearing, visual, guiding dogs, </a:t>
            </a:r>
            <a:r>
              <a:rPr lang="en-US" dirty="0" err="1"/>
              <a:t>etc</a:t>
            </a:r>
            <a:r>
              <a:rPr lang="en-US" dirty="0"/>
              <a:t>) </a:t>
            </a:r>
          </a:p>
          <a:p>
            <a:r>
              <a:rPr lang="en-US" dirty="0"/>
              <a:t>Department of Work and Pensions – benefits (PIP – personal independent payment) – this is to </a:t>
            </a:r>
            <a:r>
              <a:rPr lang="en-GB" dirty="0"/>
              <a:t> to help with extra living costs due to a long-term physical or mental condition or disability</a:t>
            </a:r>
            <a:endParaRPr lang="en-US" dirty="0"/>
          </a:p>
          <a:p>
            <a:r>
              <a:rPr lang="en-US" dirty="0"/>
              <a:t>Motability scheme</a:t>
            </a:r>
          </a:p>
          <a:p>
            <a:endParaRPr lang="en-US" dirty="0"/>
          </a:p>
        </p:txBody>
      </p:sp>
    </p:spTree>
    <p:extLst>
      <p:ext uri="{BB962C8B-B14F-4D97-AF65-F5344CB8AC3E}">
        <p14:creationId xmlns:p14="http://schemas.microsoft.com/office/powerpoint/2010/main" val="9340967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D8E76-C97D-B22D-2D2F-C3F0D708D422}"/>
              </a:ext>
            </a:extLst>
          </p:cNvPr>
          <p:cNvSpPr>
            <a:spLocks noGrp="1"/>
          </p:cNvSpPr>
          <p:nvPr>
            <p:ph type="title"/>
          </p:nvPr>
        </p:nvSpPr>
        <p:spPr/>
        <p:txBody>
          <a:bodyPr/>
          <a:lstStyle/>
          <a:p>
            <a:r>
              <a:rPr lang="en-US" dirty="0"/>
              <a:t>Testimony by an adult with mobility disability</a:t>
            </a:r>
          </a:p>
        </p:txBody>
      </p:sp>
      <p:sp>
        <p:nvSpPr>
          <p:cNvPr id="3" name="Content Placeholder 2">
            <a:extLst>
              <a:ext uri="{FF2B5EF4-FFF2-40B4-BE49-F238E27FC236}">
                <a16:creationId xmlns:a16="http://schemas.microsoft.com/office/drawing/2014/main" id="{6B81489B-BF03-A097-608A-50D36C59ED27}"/>
              </a:ext>
            </a:extLst>
          </p:cNvPr>
          <p:cNvSpPr>
            <a:spLocks noGrp="1"/>
          </p:cNvSpPr>
          <p:nvPr>
            <p:ph idx="1"/>
          </p:nvPr>
        </p:nvSpPr>
        <p:spPr/>
        <p:txBody>
          <a:bodyPr/>
          <a:lstStyle/>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2041407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984CE-86FE-464C-75A5-95128C10CB3A}"/>
              </a:ext>
            </a:extLst>
          </p:cNvPr>
          <p:cNvSpPr>
            <a:spLocks noGrp="1"/>
          </p:cNvSpPr>
          <p:nvPr>
            <p:ph type="title"/>
          </p:nvPr>
        </p:nvSpPr>
        <p:spPr/>
        <p:txBody>
          <a:bodyPr/>
          <a:lstStyle/>
          <a:p>
            <a:r>
              <a:rPr lang="en-US" dirty="0"/>
              <a:t>Job inclusion</a:t>
            </a:r>
          </a:p>
        </p:txBody>
      </p:sp>
      <p:sp>
        <p:nvSpPr>
          <p:cNvPr id="3" name="Content Placeholder 2">
            <a:extLst>
              <a:ext uri="{FF2B5EF4-FFF2-40B4-BE49-F238E27FC236}">
                <a16:creationId xmlns:a16="http://schemas.microsoft.com/office/drawing/2014/main" id="{F4C83DE2-33C3-2712-229C-B1A1459461E9}"/>
              </a:ext>
            </a:extLst>
          </p:cNvPr>
          <p:cNvSpPr>
            <a:spLocks noGrp="1"/>
          </p:cNvSpPr>
          <p:nvPr>
            <p:ph idx="1"/>
          </p:nvPr>
        </p:nvSpPr>
        <p:spPr/>
        <p:txBody>
          <a:bodyPr>
            <a:normAutofit fontScale="92500" lnSpcReduction="20000"/>
          </a:bodyPr>
          <a:lstStyle/>
          <a:p>
            <a:pPr marL="0" indent="0">
              <a:buNone/>
            </a:pPr>
            <a:r>
              <a:rPr lang="en-GB" dirty="0"/>
              <a:t>In the UK, people with disabilities have a right to work and are protected by the Equality Act 2010, which requires employers to make "reasonable adjustments" to avoid disadvantage at work. For practical support, the government-funded </a:t>
            </a:r>
            <a:r>
              <a:rPr lang="en-GB" u="sng" dirty="0">
                <a:hlinkClick r:id="rId2"/>
              </a:rPr>
              <a:t>Access to Work scheme</a:t>
            </a:r>
            <a:r>
              <a:rPr lang="en-GB" dirty="0"/>
              <a:t> provides grants for things like equipment, adaptations, and support workers to help people with disabilities get or keep a job. </a:t>
            </a:r>
            <a:endParaRPr lang="en-US" dirty="0"/>
          </a:p>
          <a:p>
            <a:endParaRPr lang="en-US" dirty="0"/>
          </a:p>
          <a:p>
            <a:r>
              <a:rPr lang="en-US" dirty="0"/>
              <a:t>Benefits and Motability</a:t>
            </a:r>
          </a:p>
          <a:p>
            <a:r>
              <a:rPr lang="en-GB" dirty="0"/>
              <a:t>Charities support the right to work for people with disabilities through various programs like Scope's Support to Work and Leonard Cheshire's Change100 scheme, while also providing advocacy and resources. </a:t>
            </a:r>
            <a:endParaRPr lang="en-US" dirty="0"/>
          </a:p>
        </p:txBody>
      </p:sp>
    </p:spTree>
    <p:extLst>
      <p:ext uri="{BB962C8B-B14F-4D97-AF65-F5344CB8AC3E}">
        <p14:creationId xmlns:p14="http://schemas.microsoft.com/office/powerpoint/2010/main" val="4713061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972C-CA4D-0DAC-FDAE-C8A140301B21}"/>
              </a:ext>
            </a:extLst>
          </p:cNvPr>
          <p:cNvSpPr>
            <a:spLocks noGrp="1"/>
          </p:cNvSpPr>
          <p:nvPr>
            <p:ph type="title"/>
          </p:nvPr>
        </p:nvSpPr>
        <p:spPr/>
        <p:txBody>
          <a:bodyPr/>
          <a:lstStyle/>
          <a:p>
            <a:r>
              <a:rPr lang="en-US" dirty="0"/>
              <a:t>Charities</a:t>
            </a:r>
          </a:p>
        </p:txBody>
      </p:sp>
      <p:sp>
        <p:nvSpPr>
          <p:cNvPr id="4" name="Rectangle 1">
            <a:extLst>
              <a:ext uri="{FF2B5EF4-FFF2-40B4-BE49-F238E27FC236}">
                <a16:creationId xmlns:a16="http://schemas.microsoft.com/office/drawing/2014/main" id="{64529A68-43CA-A965-8BF3-ED9809E0275B}"/>
              </a:ext>
            </a:extLst>
          </p:cNvPr>
          <p:cNvSpPr>
            <a:spLocks noGrp="1" noChangeArrowheads="1"/>
          </p:cNvSpPr>
          <p:nvPr>
            <p:ph idx="1"/>
          </p:nvPr>
        </p:nvSpPr>
        <p:spPr bwMode="auto">
          <a:xfrm>
            <a:off x="1451580" y="1564523"/>
            <a:ext cx="9763268" cy="4353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85698" rIns="0" bIns="1713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900" dirty="0"/>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900" dirty="0">
                <a:hlinkClick r:id="rId2">
                  <a:extLst>
                    <a:ext uri="{A12FA001-AC4F-418D-AE19-62706E023703}">
                      <ahyp:hlinkClr xmlns:ahyp="http://schemas.microsoft.com/office/drawing/2018/hyperlinkcolor" val="tx"/>
                    </a:ext>
                  </a:extLst>
                </a:hlinkClick>
              </a:rPr>
              <a:t>Scope</a:t>
            </a:r>
            <a:r>
              <a:rPr lang="en-US" altLang="en-US" sz="1900" dirty="0"/>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900" dirty="0"/>
              <a:t>Provides employment support through programs like "Support to Work," which offers a structured plan to help disabled people find, maintain, and advance in paid employment. </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900" dirty="0">
                <a:hlinkClick r:id="rId3">
                  <a:extLst>
                    <a:ext uri="{A12FA001-AC4F-418D-AE19-62706E023703}">
                      <ahyp:hlinkClr xmlns:ahyp="http://schemas.microsoft.com/office/drawing/2018/hyperlinkcolor" val="tx"/>
                    </a:ext>
                  </a:extLst>
                </a:hlinkClick>
              </a:rPr>
              <a:t>Leonard Cheshire</a:t>
            </a:r>
            <a:r>
              <a:rPr lang="en-US" altLang="en-US" sz="1900" dirty="0"/>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900" dirty="0"/>
              <a:t>Runs the Change100 program, which connects talented disabled students with top employers in the UK for internships and work placements. </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900" dirty="0">
                <a:hlinkClick r:id="rId4">
                  <a:extLst>
                    <a:ext uri="{A12FA001-AC4F-418D-AE19-62706E023703}">
                      <ahyp:hlinkClr xmlns:ahyp="http://schemas.microsoft.com/office/drawing/2018/hyperlinkcolor" val="tx"/>
                    </a:ext>
                  </a:extLst>
                </a:hlinkClick>
              </a:rPr>
              <a:t>Disability Rights UK</a:t>
            </a:r>
            <a:r>
              <a:rPr lang="en-US" altLang="en-US" sz="1900" dirty="0"/>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900" dirty="0"/>
              <a:t>Advocates for disabled people and provides information, support, and resources to help jobseekers and inclusive employers connect. </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900" dirty="0">
                <a:hlinkClick r:id="rId5">
                  <a:extLst>
                    <a:ext uri="{A12FA001-AC4F-418D-AE19-62706E023703}">
                      <ahyp:hlinkClr xmlns:ahyp="http://schemas.microsoft.com/office/drawing/2018/hyperlinkcolor" val="tx"/>
                    </a:ext>
                  </a:extLst>
                </a:hlinkClick>
              </a:rPr>
              <a:t>Mental Health Foundation</a:t>
            </a:r>
            <a:r>
              <a:rPr lang="en-US" altLang="en-US" sz="1900" dirty="0"/>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900" dirty="0"/>
              <a:t>Offers training and courses for both individuals and employers to improve mental health support in the workplace. </a:t>
            </a:r>
            <a:br>
              <a:rPr lang="en-US" altLang="en-US" sz="1900" dirty="0"/>
            </a:br>
            <a:endParaRPr lang="en-US" altLang="en-US" sz="1900" dirty="0"/>
          </a:p>
        </p:txBody>
      </p:sp>
    </p:spTree>
    <p:extLst>
      <p:ext uri="{BB962C8B-B14F-4D97-AF65-F5344CB8AC3E}">
        <p14:creationId xmlns:p14="http://schemas.microsoft.com/office/powerpoint/2010/main" val="29716736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3C3A8-235F-8B77-E9E4-9273D2927E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7F13BA-FCDC-7068-CFE9-C50D9325A788}"/>
              </a:ext>
            </a:extLst>
          </p:cNvPr>
          <p:cNvSpPr>
            <a:spLocks noGrp="1"/>
          </p:cNvSpPr>
          <p:nvPr>
            <p:ph type="title"/>
          </p:nvPr>
        </p:nvSpPr>
        <p:spPr/>
        <p:txBody>
          <a:bodyPr>
            <a:normAutofit fontScale="90000"/>
          </a:bodyPr>
          <a:lstStyle/>
          <a:p>
            <a:r>
              <a:rPr lang="en-US" dirty="0"/>
              <a:t>Part 4 - Accessibility and infrastructure</a:t>
            </a:r>
            <a:br>
              <a:rPr lang="en-GB" dirty="0"/>
            </a:br>
            <a:r>
              <a:rPr lang="en-US" dirty="0"/>
              <a:t> </a:t>
            </a:r>
            <a:br>
              <a:rPr lang="en-GB" dirty="0"/>
            </a:br>
            <a:br>
              <a:rPr lang="en-GB" dirty="0"/>
            </a:br>
            <a:endParaRPr lang="en-US" dirty="0"/>
          </a:p>
        </p:txBody>
      </p:sp>
      <p:sp>
        <p:nvSpPr>
          <p:cNvPr id="3" name="Rectangle 2">
            <a:extLst>
              <a:ext uri="{FF2B5EF4-FFF2-40B4-BE49-F238E27FC236}">
                <a16:creationId xmlns:a16="http://schemas.microsoft.com/office/drawing/2014/main" id="{0D447E03-F55E-75D9-173D-CF8D10256ACB}"/>
              </a:ext>
            </a:extLst>
          </p:cNvPr>
          <p:cNvSpPr>
            <a:spLocks noChangeArrowheads="1"/>
          </p:cNvSpPr>
          <p:nvPr/>
        </p:nvSpPr>
        <p:spPr bwMode="auto">
          <a:xfrm>
            <a:off x="0" y="0"/>
            <a:ext cx="100965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200" b="1" i="0" u="none" strike="noStrike" cap="none" normalizeH="0" baseline="0">
              <a:ln>
                <a:noFill/>
              </a:ln>
              <a:solidFill>
                <a:srgbClr val="212529"/>
              </a:solidFill>
              <a:effectLst/>
              <a:latin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Source Sans Pro" panose="020B0503030403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F79C8B40-F9F9-6DC3-0334-D57E35C33B97}"/>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Rectangle 4">
            <a:extLst>
              <a:ext uri="{FF2B5EF4-FFF2-40B4-BE49-F238E27FC236}">
                <a16:creationId xmlns:a16="http://schemas.microsoft.com/office/drawing/2014/main" id="{87523D4C-ABC9-41AA-A64A-4D14D311704A}"/>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Rectangle 5">
            <a:extLst>
              <a:ext uri="{FF2B5EF4-FFF2-40B4-BE49-F238E27FC236}">
                <a16:creationId xmlns:a16="http://schemas.microsoft.com/office/drawing/2014/main" id="{F7C3535A-E3CC-D6FF-28CB-3A0A380B4F81}"/>
              </a:ext>
            </a:extLst>
          </p:cNvPr>
          <p:cNvSpPr>
            <a:spLocks noChangeArrowheads="1"/>
          </p:cNvSpPr>
          <p:nvPr/>
        </p:nvSpPr>
        <p:spPr bwMode="auto">
          <a:xfrm>
            <a:off x="304800" y="304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Rectangle 6">
            <a:extLst>
              <a:ext uri="{FF2B5EF4-FFF2-40B4-BE49-F238E27FC236}">
                <a16:creationId xmlns:a16="http://schemas.microsoft.com/office/drawing/2014/main" id="{F278F9AF-E1B3-D2A5-1DBE-F778796A8017}"/>
              </a:ext>
            </a:extLst>
          </p:cNvPr>
          <p:cNvSpPr>
            <a:spLocks noChangeArrowheads="1"/>
          </p:cNvSpPr>
          <p:nvPr/>
        </p:nvSpPr>
        <p:spPr bwMode="auto">
          <a:xfrm>
            <a:off x="45720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83762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603C6-8CCC-144F-ADA8-220C8FBD4AA3}"/>
              </a:ext>
            </a:extLst>
          </p:cNvPr>
          <p:cNvSpPr>
            <a:spLocks noGrp="1"/>
          </p:cNvSpPr>
          <p:nvPr>
            <p:ph type="title"/>
          </p:nvPr>
        </p:nvSpPr>
        <p:spPr/>
        <p:txBody>
          <a:bodyPr/>
          <a:lstStyle/>
          <a:p>
            <a:r>
              <a:rPr lang="en-US" dirty="0"/>
              <a:t>Physical environment</a:t>
            </a:r>
          </a:p>
        </p:txBody>
      </p:sp>
      <p:sp>
        <p:nvSpPr>
          <p:cNvPr id="3" name="Content Placeholder 2">
            <a:extLst>
              <a:ext uri="{FF2B5EF4-FFF2-40B4-BE49-F238E27FC236}">
                <a16:creationId xmlns:a16="http://schemas.microsoft.com/office/drawing/2014/main" id="{8ACC5DE8-4D38-8503-B316-8EB6B8AC4143}"/>
              </a:ext>
            </a:extLst>
          </p:cNvPr>
          <p:cNvSpPr>
            <a:spLocks noGrp="1"/>
          </p:cNvSpPr>
          <p:nvPr>
            <p:ph idx="1"/>
          </p:nvPr>
        </p:nvSpPr>
        <p:spPr/>
        <p:txBody>
          <a:bodyPr/>
          <a:lstStyle/>
          <a:p>
            <a:r>
              <a:rPr lang="en-US" dirty="0"/>
              <a:t>Ramps (public buildings and homes)</a:t>
            </a:r>
          </a:p>
          <a:p>
            <a:r>
              <a:rPr lang="en-US" dirty="0"/>
              <a:t>Public transportation (bus, train, metro, airplanes)</a:t>
            </a:r>
          </a:p>
          <a:p>
            <a:r>
              <a:rPr lang="en-US" dirty="0"/>
              <a:t>Roads with audio and tactile guidance – traffic lights, Braille buttons, tactile pavements</a:t>
            </a:r>
          </a:p>
          <a:p>
            <a:r>
              <a:rPr lang="en-US" dirty="0"/>
              <a:t>Guiding dogs for people with sight impairments</a:t>
            </a:r>
          </a:p>
          <a:p>
            <a:r>
              <a:rPr lang="en-US" dirty="0"/>
              <a:t>Amplifier / speakers fitted at the public services</a:t>
            </a:r>
          </a:p>
        </p:txBody>
      </p:sp>
    </p:spTree>
    <p:extLst>
      <p:ext uri="{BB962C8B-B14F-4D97-AF65-F5344CB8AC3E}">
        <p14:creationId xmlns:p14="http://schemas.microsoft.com/office/powerpoint/2010/main" val="21535983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2C162-10C3-87B6-7E4D-C22536940753}"/>
              </a:ext>
            </a:extLst>
          </p:cNvPr>
          <p:cNvSpPr>
            <a:spLocks noGrp="1"/>
          </p:cNvSpPr>
          <p:nvPr>
            <p:ph type="title"/>
          </p:nvPr>
        </p:nvSpPr>
        <p:spPr/>
        <p:txBody>
          <a:bodyPr/>
          <a:lstStyle/>
          <a:p>
            <a:r>
              <a:rPr lang="en-US" dirty="0"/>
              <a:t>Technologies</a:t>
            </a:r>
          </a:p>
        </p:txBody>
      </p:sp>
      <p:sp>
        <p:nvSpPr>
          <p:cNvPr id="3" name="Content Placeholder 2">
            <a:extLst>
              <a:ext uri="{FF2B5EF4-FFF2-40B4-BE49-F238E27FC236}">
                <a16:creationId xmlns:a16="http://schemas.microsoft.com/office/drawing/2014/main" id="{D9596DE7-ECAF-7D84-075D-1B92A5A7BDC6}"/>
              </a:ext>
            </a:extLst>
          </p:cNvPr>
          <p:cNvSpPr>
            <a:spLocks noGrp="1"/>
          </p:cNvSpPr>
          <p:nvPr>
            <p:ph idx="1"/>
          </p:nvPr>
        </p:nvSpPr>
        <p:spPr/>
        <p:txBody>
          <a:bodyPr/>
          <a:lstStyle/>
          <a:p>
            <a:r>
              <a:rPr lang="en-US" dirty="0"/>
              <a:t>Different apps and digital equipment for people with learning needs (including people with Autism Spectrum Disorders), such as MACATON (talking using pictures)</a:t>
            </a:r>
          </a:p>
          <a:p>
            <a:r>
              <a:rPr lang="en-US" dirty="0"/>
              <a:t>Support workers that help people during different situations (job applications, advocating for their rights)</a:t>
            </a:r>
          </a:p>
          <a:p>
            <a:r>
              <a:rPr lang="en-US" dirty="0"/>
              <a:t>Disability friendly services – printing materials using simple language, Brille brochures, increased size of the text, etc.</a:t>
            </a:r>
          </a:p>
        </p:txBody>
      </p:sp>
    </p:spTree>
    <p:extLst>
      <p:ext uri="{BB962C8B-B14F-4D97-AF65-F5344CB8AC3E}">
        <p14:creationId xmlns:p14="http://schemas.microsoft.com/office/powerpoint/2010/main" val="41463143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30790-B53A-657D-9F84-909B3813E0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9E26ED-BB61-7C98-EF27-AC1D4781BBA1}"/>
              </a:ext>
            </a:extLst>
          </p:cNvPr>
          <p:cNvSpPr>
            <a:spLocks noGrp="1"/>
          </p:cNvSpPr>
          <p:nvPr>
            <p:ph type="title"/>
          </p:nvPr>
        </p:nvSpPr>
        <p:spPr/>
        <p:txBody>
          <a:bodyPr>
            <a:normAutofit fontScale="90000"/>
          </a:bodyPr>
          <a:lstStyle/>
          <a:p>
            <a:r>
              <a:rPr lang="en-US" dirty="0"/>
              <a:t>Part 5 - Examples of inclusion</a:t>
            </a:r>
            <a:br>
              <a:rPr lang="en-GB" dirty="0"/>
            </a:br>
            <a:r>
              <a:rPr lang="en-US" dirty="0"/>
              <a:t> </a:t>
            </a:r>
            <a:br>
              <a:rPr lang="en-GB" dirty="0"/>
            </a:br>
            <a:br>
              <a:rPr lang="en-GB" dirty="0"/>
            </a:br>
            <a:endParaRPr lang="en-US" dirty="0"/>
          </a:p>
        </p:txBody>
      </p:sp>
      <p:sp>
        <p:nvSpPr>
          <p:cNvPr id="3" name="Rectangle 2">
            <a:extLst>
              <a:ext uri="{FF2B5EF4-FFF2-40B4-BE49-F238E27FC236}">
                <a16:creationId xmlns:a16="http://schemas.microsoft.com/office/drawing/2014/main" id="{61E969C7-F15A-257C-069F-23CAED473DA9}"/>
              </a:ext>
            </a:extLst>
          </p:cNvPr>
          <p:cNvSpPr>
            <a:spLocks noChangeArrowheads="1"/>
          </p:cNvSpPr>
          <p:nvPr/>
        </p:nvSpPr>
        <p:spPr bwMode="auto">
          <a:xfrm>
            <a:off x="0" y="0"/>
            <a:ext cx="100965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200" b="1" i="0" u="none" strike="noStrike" cap="none" normalizeH="0" baseline="0">
              <a:ln>
                <a:noFill/>
              </a:ln>
              <a:solidFill>
                <a:srgbClr val="212529"/>
              </a:solidFill>
              <a:effectLst/>
              <a:latin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Source Sans Pro" panose="020B0503030403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FB557001-0494-76E9-548D-6E05BC7A0E38}"/>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Rectangle 4">
            <a:extLst>
              <a:ext uri="{FF2B5EF4-FFF2-40B4-BE49-F238E27FC236}">
                <a16:creationId xmlns:a16="http://schemas.microsoft.com/office/drawing/2014/main" id="{86E11561-85AC-8FE7-33A3-C89C75B86E85}"/>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Rectangle 5">
            <a:extLst>
              <a:ext uri="{FF2B5EF4-FFF2-40B4-BE49-F238E27FC236}">
                <a16:creationId xmlns:a16="http://schemas.microsoft.com/office/drawing/2014/main" id="{95CF80A3-B7AF-947F-1636-BC85B65DFBEA}"/>
              </a:ext>
            </a:extLst>
          </p:cNvPr>
          <p:cNvSpPr>
            <a:spLocks noChangeArrowheads="1"/>
          </p:cNvSpPr>
          <p:nvPr/>
        </p:nvSpPr>
        <p:spPr bwMode="auto">
          <a:xfrm>
            <a:off x="304800" y="304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Rectangle 6">
            <a:extLst>
              <a:ext uri="{FF2B5EF4-FFF2-40B4-BE49-F238E27FC236}">
                <a16:creationId xmlns:a16="http://schemas.microsoft.com/office/drawing/2014/main" id="{980F0B3F-2585-6D6C-BADD-49098B811907}"/>
              </a:ext>
            </a:extLst>
          </p:cNvPr>
          <p:cNvSpPr>
            <a:spLocks noChangeArrowheads="1"/>
          </p:cNvSpPr>
          <p:nvPr/>
        </p:nvSpPr>
        <p:spPr bwMode="auto">
          <a:xfrm>
            <a:off x="45720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 name="Rectangle 30">
            <a:extLst>
              <a:ext uri="{FF2B5EF4-FFF2-40B4-BE49-F238E27FC236}">
                <a16:creationId xmlns:a16="http://schemas.microsoft.com/office/drawing/2014/main" id="{E4E817B6-F778-3E25-C3DE-95C55891038F}"/>
              </a:ext>
            </a:extLst>
          </p:cNvPr>
          <p:cNvSpPr>
            <a:spLocks noChangeArrowheads="1"/>
          </p:cNvSpPr>
          <p:nvPr/>
        </p:nvSpPr>
        <p:spPr bwMode="auto">
          <a:xfrm>
            <a:off x="2259106" y="6188636"/>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70159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81647-706F-4008-48BD-3011DA6F7983}"/>
              </a:ext>
            </a:extLst>
          </p:cNvPr>
          <p:cNvSpPr>
            <a:spLocks noGrp="1"/>
          </p:cNvSpPr>
          <p:nvPr>
            <p:ph type="title"/>
          </p:nvPr>
        </p:nvSpPr>
        <p:spPr/>
        <p:txBody>
          <a:bodyPr/>
          <a:lstStyle/>
          <a:p>
            <a:r>
              <a:rPr lang="en-US" dirty="0"/>
              <a:t>headlines</a:t>
            </a:r>
          </a:p>
        </p:txBody>
      </p:sp>
      <p:sp>
        <p:nvSpPr>
          <p:cNvPr id="3" name="Content Placeholder 2">
            <a:extLst>
              <a:ext uri="{FF2B5EF4-FFF2-40B4-BE49-F238E27FC236}">
                <a16:creationId xmlns:a16="http://schemas.microsoft.com/office/drawing/2014/main" id="{5609D0F2-0ADC-CE12-F0CA-E7267D9237C7}"/>
              </a:ext>
            </a:extLst>
          </p:cNvPr>
          <p:cNvSpPr>
            <a:spLocks noGrp="1"/>
          </p:cNvSpPr>
          <p:nvPr>
            <p:ph idx="1"/>
          </p:nvPr>
        </p:nvSpPr>
        <p:spPr/>
        <p:txBody>
          <a:bodyPr/>
          <a:lstStyle/>
          <a:p>
            <a:pPr lvl="0"/>
            <a:r>
              <a:rPr lang="en-US" dirty="0"/>
              <a:t>Part 1: Legal framework and policies supporting disability and inclusion in UK.</a:t>
            </a:r>
            <a:endParaRPr lang="en-GB" dirty="0"/>
          </a:p>
          <a:p>
            <a:pPr lvl="0"/>
            <a:r>
              <a:rPr lang="en-US" dirty="0"/>
              <a:t>Part 2: Children with disabilities – support services.</a:t>
            </a:r>
            <a:endParaRPr lang="en-GB" dirty="0"/>
          </a:p>
          <a:p>
            <a:pPr lvl="0"/>
            <a:r>
              <a:rPr lang="en-US" dirty="0"/>
              <a:t>Part 3: Adults with disabilities – assessment, support and job inclusion.</a:t>
            </a:r>
            <a:endParaRPr lang="en-GB" dirty="0"/>
          </a:p>
          <a:p>
            <a:pPr lvl="0"/>
            <a:r>
              <a:rPr lang="en-US" dirty="0"/>
              <a:t>Part 4: Accessibility and infrastructure.</a:t>
            </a:r>
            <a:endParaRPr lang="en-GB" dirty="0"/>
          </a:p>
          <a:p>
            <a:pPr lvl="0"/>
            <a:r>
              <a:rPr lang="en-US" dirty="0"/>
              <a:t>Part 5: Examples of inclusion.</a:t>
            </a:r>
            <a:endParaRPr lang="en-GB" dirty="0"/>
          </a:p>
          <a:p>
            <a:pPr lvl="0"/>
            <a:endParaRPr lang="en-US" dirty="0"/>
          </a:p>
        </p:txBody>
      </p:sp>
    </p:spTree>
    <p:extLst>
      <p:ext uri="{BB962C8B-B14F-4D97-AF65-F5344CB8AC3E}">
        <p14:creationId xmlns:p14="http://schemas.microsoft.com/office/powerpoint/2010/main" val="30434868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04EE2-76F8-0ECD-0A5D-9549C22668E3}"/>
              </a:ext>
            </a:extLst>
          </p:cNvPr>
          <p:cNvSpPr>
            <a:spLocks noGrp="1"/>
          </p:cNvSpPr>
          <p:nvPr>
            <p:ph type="title"/>
          </p:nvPr>
        </p:nvSpPr>
        <p:spPr/>
        <p:txBody>
          <a:bodyPr/>
          <a:lstStyle/>
          <a:p>
            <a:r>
              <a:rPr lang="en-US" dirty="0"/>
              <a:t>Igor – 56 years old</a:t>
            </a:r>
          </a:p>
        </p:txBody>
      </p:sp>
      <p:sp>
        <p:nvSpPr>
          <p:cNvPr id="3" name="Content Placeholder 2">
            <a:extLst>
              <a:ext uri="{FF2B5EF4-FFF2-40B4-BE49-F238E27FC236}">
                <a16:creationId xmlns:a16="http://schemas.microsoft.com/office/drawing/2014/main" id="{404C9269-606A-370F-E9DD-0D84E5BFC576}"/>
              </a:ext>
            </a:extLst>
          </p:cNvPr>
          <p:cNvSpPr>
            <a:spLocks noGrp="1"/>
          </p:cNvSpPr>
          <p:nvPr>
            <p:ph idx="1"/>
          </p:nvPr>
        </p:nvSpPr>
        <p:spPr/>
        <p:txBody>
          <a:bodyPr/>
          <a:lstStyle/>
          <a:p>
            <a:pPr marL="0" indent="0">
              <a:buNone/>
            </a:pPr>
            <a:r>
              <a:rPr lang="en-US" dirty="0"/>
              <a:t>Video regarding Igor’s personal experience regarding social and job inclusion</a:t>
            </a:r>
          </a:p>
        </p:txBody>
      </p:sp>
    </p:spTree>
    <p:extLst>
      <p:ext uri="{BB962C8B-B14F-4D97-AF65-F5344CB8AC3E}">
        <p14:creationId xmlns:p14="http://schemas.microsoft.com/office/powerpoint/2010/main" val="27609839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B076E-10D8-7D38-CEA1-F7711C5CD7E7}"/>
              </a:ext>
            </a:extLst>
          </p:cNvPr>
          <p:cNvSpPr>
            <a:spLocks noGrp="1"/>
          </p:cNvSpPr>
          <p:nvPr>
            <p:ph type="title"/>
          </p:nvPr>
        </p:nvSpPr>
        <p:spPr/>
        <p:txBody>
          <a:bodyPr/>
          <a:lstStyle/>
          <a:p>
            <a:r>
              <a:rPr lang="en-US" dirty="0"/>
              <a:t>John, 8 years old</a:t>
            </a:r>
          </a:p>
        </p:txBody>
      </p:sp>
      <p:sp>
        <p:nvSpPr>
          <p:cNvPr id="3" name="Content Placeholder 2">
            <a:extLst>
              <a:ext uri="{FF2B5EF4-FFF2-40B4-BE49-F238E27FC236}">
                <a16:creationId xmlns:a16="http://schemas.microsoft.com/office/drawing/2014/main" id="{9129DC44-3440-18E3-4A68-9115DAC8795F}"/>
              </a:ext>
            </a:extLst>
          </p:cNvPr>
          <p:cNvSpPr>
            <a:spLocks noGrp="1"/>
          </p:cNvSpPr>
          <p:nvPr>
            <p:ph idx="1"/>
          </p:nvPr>
        </p:nvSpPr>
        <p:spPr/>
        <p:txBody>
          <a:bodyPr/>
          <a:lstStyle/>
          <a:p>
            <a:r>
              <a:rPr lang="en-US" dirty="0"/>
              <a:t>John is a child with physical disability due to parental neglect. </a:t>
            </a:r>
          </a:p>
          <a:p>
            <a:r>
              <a:rPr lang="en-US" dirty="0"/>
              <a:t>Aspects of education, care and support based on his needs. </a:t>
            </a:r>
          </a:p>
          <a:p>
            <a:pPr>
              <a:buFontTx/>
              <a:buChar char="-"/>
            </a:pPr>
            <a:r>
              <a:rPr lang="en-US" dirty="0"/>
              <a:t>Feeding</a:t>
            </a:r>
          </a:p>
          <a:p>
            <a:pPr>
              <a:buFontTx/>
              <a:buChar char="-"/>
            </a:pPr>
            <a:r>
              <a:rPr lang="en-US" dirty="0"/>
              <a:t>Communication</a:t>
            </a:r>
          </a:p>
          <a:p>
            <a:pPr>
              <a:buFontTx/>
              <a:buChar char="-"/>
            </a:pPr>
            <a:r>
              <a:rPr lang="en-US" dirty="0"/>
              <a:t>Adjustments at school</a:t>
            </a:r>
          </a:p>
          <a:p>
            <a:pPr>
              <a:buFontTx/>
              <a:buChar char="-"/>
            </a:pPr>
            <a:r>
              <a:rPr lang="en-US" dirty="0"/>
              <a:t>Inclusion in the community – playground and </a:t>
            </a:r>
            <a:r>
              <a:rPr lang="en-US"/>
              <a:t>fun activities </a:t>
            </a:r>
            <a:r>
              <a:rPr lang="en-US" dirty="0"/>
              <a:t>and friendships</a:t>
            </a:r>
          </a:p>
        </p:txBody>
      </p:sp>
    </p:spTree>
    <p:extLst>
      <p:ext uri="{BB962C8B-B14F-4D97-AF65-F5344CB8AC3E}">
        <p14:creationId xmlns:p14="http://schemas.microsoft.com/office/powerpoint/2010/main" val="26582578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9003C-2DF4-7FCF-E588-720DB04EFCE4}"/>
              </a:ext>
            </a:extLst>
          </p:cNvPr>
          <p:cNvSpPr>
            <a:spLocks noGrp="1"/>
          </p:cNvSpPr>
          <p:nvPr>
            <p:ph type="title"/>
          </p:nvPr>
        </p:nvSpPr>
        <p:spPr/>
        <p:txBody>
          <a:bodyPr/>
          <a:lstStyle/>
          <a:p>
            <a:r>
              <a:rPr lang="en-US" dirty="0"/>
              <a:t>Questions and feedback</a:t>
            </a:r>
          </a:p>
        </p:txBody>
      </p:sp>
      <p:sp>
        <p:nvSpPr>
          <p:cNvPr id="3" name="Content Placeholder 2">
            <a:extLst>
              <a:ext uri="{FF2B5EF4-FFF2-40B4-BE49-F238E27FC236}">
                <a16:creationId xmlns:a16="http://schemas.microsoft.com/office/drawing/2014/main" id="{145ED4F9-63EF-F007-FAF9-B396251D42E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5112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EBEC5-0070-F88A-552A-0955A56A5954}"/>
              </a:ext>
            </a:extLst>
          </p:cNvPr>
          <p:cNvSpPr>
            <a:spLocks noGrp="1"/>
          </p:cNvSpPr>
          <p:nvPr>
            <p:ph type="title"/>
          </p:nvPr>
        </p:nvSpPr>
        <p:spPr/>
        <p:txBody>
          <a:bodyPr/>
          <a:lstStyle/>
          <a:p>
            <a:r>
              <a:rPr lang="en-US" dirty="0"/>
              <a:t>Professional background</a:t>
            </a:r>
          </a:p>
        </p:txBody>
      </p:sp>
      <p:sp>
        <p:nvSpPr>
          <p:cNvPr id="3" name="Content Placeholder 2">
            <a:extLst>
              <a:ext uri="{FF2B5EF4-FFF2-40B4-BE49-F238E27FC236}">
                <a16:creationId xmlns:a16="http://schemas.microsoft.com/office/drawing/2014/main" id="{DCFA408E-57E7-26D8-C276-9D18E00E3D16}"/>
              </a:ext>
            </a:extLst>
          </p:cNvPr>
          <p:cNvSpPr>
            <a:spLocks noGrp="1"/>
          </p:cNvSpPr>
          <p:nvPr>
            <p:ph idx="1"/>
          </p:nvPr>
        </p:nvSpPr>
        <p:spPr>
          <a:xfrm>
            <a:off x="1451579" y="1853754"/>
            <a:ext cx="9603275" cy="4199727"/>
          </a:xfrm>
        </p:spPr>
        <p:txBody>
          <a:bodyPr>
            <a:normAutofit fontScale="92500" lnSpcReduction="20000"/>
          </a:bodyPr>
          <a:lstStyle/>
          <a:p>
            <a:pPr marL="0" indent="0">
              <a:buNone/>
            </a:pPr>
            <a:r>
              <a:rPr lang="en-US" b="1" dirty="0"/>
              <a:t>Education</a:t>
            </a:r>
          </a:p>
          <a:p>
            <a:r>
              <a:rPr lang="en-US" dirty="0"/>
              <a:t>Medical College (Moldova) – 1993</a:t>
            </a:r>
          </a:p>
          <a:p>
            <a:r>
              <a:rPr lang="en-US" dirty="0"/>
              <a:t>Special Education and Social Work – Pedagogical University (Moldova), 1998</a:t>
            </a:r>
          </a:p>
          <a:p>
            <a:r>
              <a:rPr lang="en-US" dirty="0"/>
              <a:t>Master in Social Work (Germany), 2003</a:t>
            </a:r>
          </a:p>
          <a:p>
            <a:endParaRPr lang="en-US" dirty="0"/>
          </a:p>
          <a:p>
            <a:pPr marL="0" indent="0">
              <a:buNone/>
            </a:pPr>
            <a:r>
              <a:rPr lang="en-US" b="1" dirty="0"/>
              <a:t>Work experience</a:t>
            </a:r>
          </a:p>
          <a:p>
            <a:r>
              <a:rPr lang="en-US" dirty="0"/>
              <a:t>Moldova – Child Protection, Disability. NGO Motivation Moldova (</a:t>
            </a:r>
            <a:r>
              <a:rPr lang="en-US" dirty="0">
                <a:hlinkClick r:id="rId2"/>
              </a:rPr>
              <a:t>www.motivatie.md</a:t>
            </a:r>
            <a:r>
              <a:rPr lang="en-US" dirty="0"/>
              <a:t>)</a:t>
            </a:r>
          </a:p>
          <a:p>
            <a:r>
              <a:rPr lang="en-US" dirty="0"/>
              <a:t>England – Child Protection Services across the country and various teams (including  Children with Disabilities)</a:t>
            </a:r>
          </a:p>
          <a:p>
            <a:pPr marL="0" indent="0">
              <a:buNone/>
            </a:pPr>
            <a:r>
              <a:rPr lang="en-US" dirty="0">
                <a:hlinkClick r:id="rId3"/>
              </a:rPr>
              <a:t>nicolae.besliu@motivation-md.org</a:t>
            </a:r>
            <a:r>
              <a:rPr lang="en-US" dirty="0"/>
              <a:t> </a:t>
            </a:r>
          </a:p>
        </p:txBody>
      </p:sp>
    </p:spTree>
    <p:extLst>
      <p:ext uri="{BB962C8B-B14F-4D97-AF65-F5344CB8AC3E}">
        <p14:creationId xmlns:p14="http://schemas.microsoft.com/office/powerpoint/2010/main" val="771177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C35D5-9408-A362-3392-1E2CFE748889}"/>
              </a:ext>
            </a:extLst>
          </p:cNvPr>
          <p:cNvSpPr>
            <a:spLocks noGrp="1"/>
          </p:cNvSpPr>
          <p:nvPr>
            <p:ph type="title"/>
          </p:nvPr>
        </p:nvSpPr>
        <p:spPr/>
        <p:txBody>
          <a:bodyPr/>
          <a:lstStyle/>
          <a:p>
            <a:r>
              <a:rPr lang="en-US" dirty="0"/>
              <a:t>Disability and Accessibility in Moldova – NGO </a:t>
            </a:r>
            <a:r>
              <a:rPr lang="en-US" dirty="0" err="1"/>
              <a:t>motivatie</a:t>
            </a:r>
            <a:r>
              <a:rPr lang="en-US" dirty="0"/>
              <a:t> experience</a:t>
            </a:r>
          </a:p>
        </p:txBody>
      </p:sp>
      <p:sp>
        <p:nvSpPr>
          <p:cNvPr id="3" name="Content Placeholder 2">
            <a:extLst>
              <a:ext uri="{FF2B5EF4-FFF2-40B4-BE49-F238E27FC236}">
                <a16:creationId xmlns:a16="http://schemas.microsoft.com/office/drawing/2014/main" id="{38C94E30-1B34-427D-37C4-482E5FD6DAB3}"/>
              </a:ext>
            </a:extLst>
          </p:cNvPr>
          <p:cNvSpPr>
            <a:spLocks noGrp="1"/>
          </p:cNvSpPr>
          <p:nvPr>
            <p:ph idx="1"/>
          </p:nvPr>
        </p:nvSpPr>
        <p:spPr/>
        <p:txBody>
          <a:bodyPr/>
          <a:lstStyle/>
          <a:p>
            <a:r>
              <a:rPr lang="en-US" dirty="0"/>
              <a:t>Early projects – support services for people with mobility disabilities</a:t>
            </a:r>
          </a:p>
          <a:p>
            <a:r>
              <a:rPr lang="en-US" dirty="0"/>
              <a:t>Advocacy and rights of people with disabilities in Moldova. Promoting accessibility in Moldova.  Accessibility map - </a:t>
            </a:r>
            <a:r>
              <a:rPr lang="en-US" dirty="0">
                <a:hlinkClick r:id="rId2"/>
              </a:rPr>
              <a:t>https://motivatie.md/harta-accesibilitate/</a:t>
            </a:r>
            <a:r>
              <a:rPr lang="en-US" dirty="0"/>
              <a:t> </a:t>
            </a:r>
          </a:p>
          <a:p>
            <a:r>
              <a:rPr lang="en-US" dirty="0"/>
              <a:t>Design services and support for </a:t>
            </a:r>
            <a:r>
              <a:rPr lang="en-US"/>
              <a:t>Local Authorities</a:t>
            </a:r>
            <a:endParaRPr lang="en-US" dirty="0"/>
          </a:p>
          <a:p>
            <a:pPr marL="0" indent="0">
              <a:buNone/>
            </a:pPr>
            <a:endParaRPr lang="en-US" dirty="0"/>
          </a:p>
        </p:txBody>
      </p:sp>
    </p:spTree>
    <p:extLst>
      <p:ext uri="{BB962C8B-B14F-4D97-AF65-F5344CB8AC3E}">
        <p14:creationId xmlns:p14="http://schemas.microsoft.com/office/powerpoint/2010/main" val="84091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16221-2AEC-2515-AFD3-8F5C8BE0C00A}"/>
              </a:ext>
            </a:extLst>
          </p:cNvPr>
          <p:cNvSpPr>
            <a:spLocks noGrp="1"/>
          </p:cNvSpPr>
          <p:nvPr>
            <p:ph type="title"/>
          </p:nvPr>
        </p:nvSpPr>
        <p:spPr/>
        <p:txBody>
          <a:bodyPr>
            <a:normAutofit fontScale="90000"/>
          </a:bodyPr>
          <a:lstStyle/>
          <a:p>
            <a:r>
              <a:rPr lang="en-US" dirty="0"/>
              <a:t>Part 1 - Legal framework and policies supporting disability and inclusion in UK</a:t>
            </a:r>
            <a:br>
              <a:rPr lang="en-GB" dirty="0"/>
            </a:br>
            <a:endParaRPr lang="en-US" dirty="0"/>
          </a:p>
        </p:txBody>
      </p:sp>
    </p:spTree>
    <p:extLst>
      <p:ext uri="{BB962C8B-B14F-4D97-AF65-F5344CB8AC3E}">
        <p14:creationId xmlns:p14="http://schemas.microsoft.com/office/powerpoint/2010/main" val="1708680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23738-4862-6793-623B-AC07C9F4264F}"/>
              </a:ext>
            </a:extLst>
          </p:cNvPr>
          <p:cNvSpPr>
            <a:spLocks noGrp="1"/>
          </p:cNvSpPr>
          <p:nvPr>
            <p:ph type="title"/>
          </p:nvPr>
        </p:nvSpPr>
        <p:spPr/>
        <p:txBody>
          <a:bodyPr/>
          <a:lstStyle/>
          <a:p>
            <a:r>
              <a:rPr lang="en-US" dirty="0"/>
              <a:t>Authorities and charity </a:t>
            </a:r>
            <a:r>
              <a:rPr lang="en-US" dirty="0" err="1"/>
              <a:t>organisations</a:t>
            </a:r>
            <a:endParaRPr lang="en-US" dirty="0"/>
          </a:p>
        </p:txBody>
      </p:sp>
      <p:sp>
        <p:nvSpPr>
          <p:cNvPr id="3" name="Content Placeholder 2">
            <a:extLst>
              <a:ext uri="{FF2B5EF4-FFF2-40B4-BE49-F238E27FC236}">
                <a16:creationId xmlns:a16="http://schemas.microsoft.com/office/drawing/2014/main" id="{2A899502-34CB-BC0D-1246-6600E5532059}"/>
              </a:ext>
            </a:extLst>
          </p:cNvPr>
          <p:cNvSpPr>
            <a:spLocks noGrp="1"/>
          </p:cNvSpPr>
          <p:nvPr>
            <p:ph idx="1"/>
          </p:nvPr>
        </p:nvSpPr>
        <p:spPr>
          <a:xfrm>
            <a:off x="1451579" y="1328756"/>
            <a:ext cx="9603275" cy="4137589"/>
          </a:xfrm>
        </p:spPr>
        <p:txBody>
          <a:bodyPr/>
          <a:lstStyle/>
          <a:p>
            <a:r>
              <a:rPr lang="en-US" dirty="0"/>
              <a:t>UK Parliament</a:t>
            </a:r>
          </a:p>
          <a:p>
            <a:r>
              <a:rPr lang="en-US" dirty="0"/>
              <a:t>Central Government: Ministry of Education, Department of Work and Pension, </a:t>
            </a:r>
            <a:r>
              <a:rPr lang="en-GB" dirty="0"/>
              <a:t>Department for Culture, Media and Sport</a:t>
            </a:r>
            <a:endParaRPr lang="en-US" dirty="0"/>
          </a:p>
          <a:p>
            <a:endParaRPr lang="en-US" dirty="0"/>
          </a:p>
          <a:p>
            <a:endParaRPr lang="en-US" dirty="0"/>
          </a:p>
        </p:txBody>
      </p:sp>
      <p:sp>
        <p:nvSpPr>
          <p:cNvPr id="5" name="Rectangle 2">
            <a:extLst>
              <a:ext uri="{FF2B5EF4-FFF2-40B4-BE49-F238E27FC236}">
                <a16:creationId xmlns:a16="http://schemas.microsoft.com/office/drawing/2014/main" id="{95C0974B-747E-9A80-CFE4-AD5BC861831A}"/>
              </a:ext>
            </a:extLst>
          </p:cNvPr>
          <p:cNvSpPr>
            <a:spLocks noChangeArrowheads="1"/>
          </p:cNvSpPr>
          <p:nvPr/>
        </p:nvSpPr>
        <p:spPr bwMode="auto">
          <a:xfrm>
            <a:off x="1451579" y="2383047"/>
            <a:ext cx="10501312" cy="3860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85698" rIns="0" bIns="171396"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rgbClr val="681DA8"/>
                </a:solidFill>
                <a:effectLst/>
                <a:latin typeface="Arial" panose="020B0604020202020204" pitchFamily="34" charset="0"/>
                <a:hlinkClick r:id="rId2"/>
              </a:rPr>
              <a:t>Disability Charities Consortium</a:t>
            </a:r>
            <a:r>
              <a:rPr kumimoji="0" lang="en-US" altLang="en-US" sz="1800" b="1" i="0" u="none" strike="noStrike" cap="none" normalizeH="0" baseline="0" dirty="0">
                <a:ln>
                  <a:noFill/>
                </a:ln>
                <a:solidFill>
                  <a:schemeClr val="tx1"/>
                </a:solidFill>
                <a:effectLst/>
                <a:latin typeface="Arial" panose="020B0604020202020204" pitchFamily="34" charset="0"/>
              </a:rPr>
              <a:t> (DCC):</a:t>
            </a:r>
            <a:r>
              <a:rPr kumimoji="0" lang="en-US" altLang="en-US" sz="1800" b="0" i="0" u="none" strike="noStrike" cap="none" normalizeH="0" baseline="0" dirty="0">
                <a:ln>
                  <a:noFill/>
                </a:ln>
                <a:solidFill>
                  <a:schemeClr val="tx1"/>
                </a:solidFill>
                <a:effectLst/>
                <a:latin typeface="Arial" panose="020B0604020202020204" pitchFamily="34" charset="0"/>
              </a:rPr>
              <a:t> A coalition of leading disability charities that works to influence government policy.</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rgbClr val="681DA8"/>
                </a:solidFill>
                <a:effectLst/>
                <a:latin typeface="Arial" panose="020B0604020202020204" pitchFamily="34" charset="0"/>
                <a:hlinkClick r:id="rId3"/>
              </a:rPr>
              <a:t>Scope</a:t>
            </a:r>
            <a:r>
              <a:rPr kumimoji="0" lang="en-US" altLang="en-US" sz="1800" b="1" i="0" u="none" strike="noStrike" cap="none" normalizeH="0" baseline="0" dirty="0">
                <a:ln>
                  <a:noFill/>
                </a:ln>
                <a:solidFill>
                  <a:schemeClr val="tx1"/>
                </a:solidFill>
                <a:effectLst/>
                <a:latin typeface="Arial" panose="020B0604020202020204" pitchFamily="34" charset="0"/>
              </a:rPr>
              <a:t>:</a:t>
            </a:r>
            <a:r>
              <a:rPr kumimoji="0" lang="en-US" altLang="en-US" sz="1800" b="0" i="0" u="none" strike="noStrike" cap="none" normalizeH="0" baseline="0" dirty="0">
                <a:ln>
                  <a:noFill/>
                </a:ln>
                <a:solidFill>
                  <a:schemeClr val="tx1"/>
                </a:solidFill>
                <a:effectLst/>
                <a:latin typeface="Arial" panose="020B0604020202020204" pitchFamily="34" charset="0"/>
              </a:rPr>
              <a:t> Offers advice, campaigns, and operates charity shops.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rgbClr val="681DA8"/>
                </a:solidFill>
                <a:effectLst/>
                <a:latin typeface="Arial" panose="020B0604020202020204" pitchFamily="34" charset="0"/>
                <a:hlinkClick r:id="rId4"/>
              </a:rPr>
              <a:t>Mencap</a:t>
            </a:r>
            <a:r>
              <a:rPr kumimoji="0" lang="en-US" altLang="en-US" sz="1800" b="1" i="0" u="none" strike="noStrike" cap="none" normalizeH="0" baseline="0" dirty="0">
                <a:ln>
                  <a:noFill/>
                </a:ln>
                <a:solidFill>
                  <a:schemeClr val="tx1"/>
                </a:solidFill>
                <a:effectLst/>
                <a:latin typeface="Arial" panose="020B0604020202020204" pitchFamily="34" charset="0"/>
              </a:rPr>
              <a:t>:</a:t>
            </a:r>
            <a:r>
              <a:rPr kumimoji="0" lang="en-US" altLang="en-US" sz="1800" b="0" i="0" u="none" strike="noStrike" cap="none" normalizeH="0" baseline="0" dirty="0">
                <a:ln>
                  <a:noFill/>
                </a:ln>
                <a:solidFill>
                  <a:schemeClr val="tx1"/>
                </a:solidFill>
                <a:effectLst/>
                <a:latin typeface="Arial" panose="020B0604020202020204" pitchFamily="34" charset="0"/>
              </a:rPr>
              <a:t> The leading voice for people with learning disabilities.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rgbClr val="681DA8"/>
                </a:solidFill>
                <a:effectLst/>
                <a:latin typeface="Arial" panose="020B0604020202020204" pitchFamily="34" charset="0"/>
                <a:hlinkClick r:id="rId5"/>
              </a:rPr>
              <a:t>Leonard Cheshire</a:t>
            </a:r>
            <a:r>
              <a:rPr kumimoji="0" lang="en-US" altLang="en-US" sz="1800" b="1" i="0" u="none" strike="noStrike" cap="none" normalizeH="0" baseline="0" dirty="0">
                <a:ln>
                  <a:noFill/>
                </a:ln>
                <a:solidFill>
                  <a:schemeClr val="tx1"/>
                </a:solidFill>
                <a:effectLst/>
                <a:latin typeface="Arial" panose="020B0604020202020204" pitchFamily="34" charset="0"/>
              </a:rPr>
              <a:t>:</a:t>
            </a:r>
            <a:r>
              <a:rPr kumimoji="0" lang="en-US" altLang="en-US" sz="1800" b="0" i="0" u="none" strike="noStrike" cap="none" normalizeH="0" baseline="0" dirty="0">
                <a:ln>
                  <a:noFill/>
                </a:ln>
                <a:solidFill>
                  <a:schemeClr val="tx1"/>
                </a:solidFill>
                <a:effectLst/>
                <a:latin typeface="Arial" panose="020B0604020202020204" pitchFamily="34" charset="0"/>
              </a:rPr>
              <a:t> Provides support services for people with disabilities.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rgbClr val="681DA8"/>
                </a:solidFill>
                <a:effectLst/>
                <a:latin typeface="Arial" panose="020B0604020202020204" pitchFamily="34" charset="0"/>
                <a:hlinkClick r:id="rId6"/>
              </a:rPr>
              <a:t>Mind</a:t>
            </a:r>
            <a:r>
              <a:rPr kumimoji="0" lang="en-US" altLang="en-US" sz="1800" b="1" i="0" u="none" strike="noStrike" cap="none" normalizeH="0" baseline="0" dirty="0">
                <a:ln>
                  <a:noFill/>
                </a:ln>
                <a:solidFill>
                  <a:schemeClr val="tx1"/>
                </a:solidFill>
                <a:effectLst/>
                <a:latin typeface="Arial" panose="020B0604020202020204" pitchFamily="34" charset="0"/>
              </a:rPr>
              <a:t>:</a:t>
            </a:r>
            <a:r>
              <a:rPr kumimoji="0" lang="en-US" altLang="en-US" sz="1800" b="0" i="0" u="none" strike="noStrike" cap="none" normalizeH="0" baseline="0" dirty="0">
                <a:ln>
                  <a:noFill/>
                </a:ln>
                <a:solidFill>
                  <a:schemeClr val="tx1"/>
                </a:solidFill>
                <a:effectLst/>
                <a:latin typeface="Arial" panose="020B0604020202020204" pitchFamily="34" charset="0"/>
              </a:rPr>
              <a:t> A mental health charity that also supports people with mental health conditions.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rgbClr val="681DA8"/>
                </a:solidFill>
                <a:effectLst/>
                <a:latin typeface="Arial" panose="020B0604020202020204" pitchFamily="34" charset="0"/>
                <a:hlinkClick r:id="rId7"/>
              </a:rPr>
              <a:t>Sense</a:t>
            </a:r>
            <a:r>
              <a:rPr kumimoji="0" lang="en-US" altLang="en-US" sz="1800" b="1" i="0" u="none" strike="noStrike" cap="none" normalizeH="0" baseline="0" dirty="0">
                <a:ln>
                  <a:noFill/>
                </a:ln>
                <a:solidFill>
                  <a:schemeClr val="tx1"/>
                </a:solidFill>
                <a:effectLst/>
                <a:latin typeface="Arial" panose="020B0604020202020204" pitchFamily="34" charset="0"/>
              </a:rPr>
              <a:t>:</a:t>
            </a:r>
            <a:r>
              <a:rPr kumimoji="0" lang="en-US" altLang="en-US" sz="1800" b="0" i="0" u="none" strike="noStrike" cap="none" normalizeH="0" baseline="0" dirty="0">
                <a:ln>
                  <a:noFill/>
                </a:ln>
                <a:solidFill>
                  <a:schemeClr val="tx1"/>
                </a:solidFill>
                <a:effectLst/>
                <a:latin typeface="Arial" panose="020B0604020202020204" pitchFamily="34" charset="0"/>
              </a:rPr>
              <a:t> Supports people who are deafblind and has an online community.</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rgbClr val="681DA8"/>
                </a:solidFill>
                <a:effectLst/>
                <a:latin typeface="Arial" panose="020B0604020202020204" pitchFamily="34" charset="0"/>
                <a:hlinkClick r:id="rId8"/>
              </a:rPr>
              <a:t>RNIB</a:t>
            </a:r>
            <a:r>
              <a:rPr kumimoji="0" lang="en-US" altLang="en-US" sz="1800" b="1" i="0" u="none" strike="noStrike" cap="none" normalizeH="0" baseline="0" dirty="0">
                <a:ln>
                  <a:noFill/>
                </a:ln>
                <a:solidFill>
                  <a:schemeClr val="tx1"/>
                </a:solidFill>
                <a:effectLst/>
                <a:latin typeface="Arial" panose="020B0604020202020204" pitchFamily="34" charset="0"/>
              </a:rPr>
              <a:t> </a:t>
            </a:r>
            <a:r>
              <a:rPr kumimoji="0" lang="en-US" altLang="en-US" sz="1800" i="0" u="none" strike="noStrike" cap="none" normalizeH="0" baseline="0" dirty="0">
                <a:ln>
                  <a:noFill/>
                </a:ln>
                <a:solidFill>
                  <a:schemeClr val="tx1"/>
                </a:solidFill>
                <a:effectLst/>
                <a:latin typeface="Arial" panose="020B0604020202020204" pitchFamily="34" charset="0"/>
              </a:rPr>
              <a:t>(Royal National Institute of Blind People): </a:t>
            </a:r>
            <a:r>
              <a:rPr kumimoji="0" lang="en-US" altLang="en-US" sz="1800" b="0" i="0" u="none" strike="noStrike" cap="none" normalizeH="0" baseline="0" dirty="0">
                <a:ln>
                  <a:noFill/>
                </a:ln>
                <a:solidFill>
                  <a:schemeClr val="tx1"/>
                </a:solidFill>
                <a:effectLst/>
                <a:latin typeface="Arial" panose="020B0604020202020204" pitchFamily="34" charset="0"/>
              </a:rPr>
              <a:t>Supports blind and partially sighted people.</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rgbClr val="681DA8"/>
                </a:solidFill>
                <a:effectLst/>
                <a:latin typeface="Arial" panose="020B0604020202020204" pitchFamily="34" charset="0"/>
                <a:hlinkClick r:id="rId9"/>
              </a:rPr>
              <a:t>RNID</a:t>
            </a:r>
            <a:r>
              <a:rPr kumimoji="0" lang="en-US" altLang="en-US" sz="1800" b="1" i="0" u="none" strike="noStrike" cap="none" normalizeH="0" baseline="0" dirty="0">
                <a:ln>
                  <a:noFill/>
                </a:ln>
                <a:solidFill>
                  <a:schemeClr val="tx1"/>
                </a:solidFill>
                <a:effectLst/>
                <a:latin typeface="Arial" panose="020B0604020202020204" pitchFamily="34" charset="0"/>
              </a:rPr>
              <a:t> </a:t>
            </a:r>
            <a:r>
              <a:rPr kumimoji="0" lang="en-US" altLang="en-US" sz="1800" i="0" u="none" strike="noStrike" cap="none" normalizeH="0" baseline="0" dirty="0">
                <a:ln>
                  <a:noFill/>
                </a:ln>
                <a:solidFill>
                  <a:schemeClr val="tx1"/>
                </a:solidFill>
                <a:effectLst/>
                <a:latin typeface="Arial" panose="020B0604020202020204" pitchFamily="34" charset="0"/>
              </a:rPr>
              <a:t>(Royal National Institute for Deaf people): </a:t>
            </a:r>
            <a:r>
              <a:rPr kumimoji="0" lang="en-US" altLang="en-US" sz="1800" b="0" i="0" u="none" strike="noStrike" cap="none" normalizeH="0" baseline="0" dirty="0">
                <a:ln>
                  <a:noFill/>
                </a:ln>
                <a:solidFill>
                  <a:schemeClr val="tx1"/>
                </a:solidFill>
                <a:effectLst/>
                <a:latin typeface="Arial" panose="020B0604020202020204" pitchFamily="34" charset="0"/>
              </a:rPr>
              <a:t>Supports deaf people and those with hearing loss.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rgbClr val="681DA8"/>
                </a:solidFill>
                <a:effectLst/>
                <a:latin typeface="Arial" panose="020B0604020202020204" pitchFamily="34" charset="0"/>
                <a:hlinkClick r:id="rId10"/>
              </a:rPr>
              <a:t>National Autistic Society</a:t>
            </a:r>
            <a:r>
              <a:rPr kumimoji="0" lang="en-US" altLang="en-US" sz="1800" b="1" i="0" u="none" strike="noStrike" cap="none" normalizeH="0" baseline="0" dirty="0">
                <a:ln>
                  <a:noFill/>
                </a:ln>
                <a:solidFill>
                  <a:schemeClr val="tx1"/>
                </a:solidFill>
                <a:effectLst/>
                <a:latin typeface="Arial" panose="020B0604020202020204" pitchFamily="34" charset="0"/>
              </a:rPr>
              <a:t>:</a:t>
            </a:r>
            <a:r>
              <a:rPr kumimoji="0" lang="en-US" altLang="en-US" sz="1800" b="0" i="0" u="none" strike="noStrike" cap="none" normalizeH="0" baseline="0" dirty="0">
                <a:ln>
                  <a:noFill/>
                </a:ln>
                <a:solidFill>
                  <a:schemeClr val="tx1"/>
                </a:solidFill>
                <a:effectLst/>
                <a:latin typeface="Arial" panose="020B0604020202020204" pitchFamily="34" charset="0"/>
              </a:rPr>
              <a:t> Offers support for autistic people and their families. </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45794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42337-77B1-79A2-0AED-5B40060A1118}"/>
              </a:ext>
            </a:extLst>
          </p:cNvPr>
          <p:cNvSpPr>
            <a:spLocks noGrp="1"/>
          </p:cNvSpPr>
          <p:nvPr>
            <p:ph type="title"/>
          </p:nvPr>
        </p:nvSpPr>
        <p:spPr>
          <a:xfrm>
            <a:off x="1394429" y="885826"/>
            <a:ext cx="9603275" cy="1382266"/>
          </a:xfrm>
        </p:spPr>
        <p:txBody>
          <a:bodyPr>
            <a:normAutofit/>
          </a:bodyPr>
          <a:lstStyle/>
          <a:p>
            <a:r>
              <a:rPr lang="en-US" dirty="0"/>
              <a:t>Disability and human rights in the United Kingdom – legislation and Policies</a:t>
            </a:r>
          </a:p>
        </p:txBody>
      </p:sp>
      <p:sp>
        <p:nvSpPr>
          <p:cNvPr id="4" name="Content Placeholder 2">
            <a:extLst>
              <a:ext uri="{FF2B5EF4-FFF2-40B4-BE49-F238E27FC236}">
                <a16:creationId xmlns:a16="http://schemas.microsoft.com/office/drawing/2014/main" id="{2F586A87-77CB-0208-8EFA-9CDCC4AF96CE}"/>
              </a:ext>
            </a:extLst>
          </p:cNvPr>
          <p:cNvSpPr>
            <a:spLocks noGrp="1"/>
          </p:cNvSpPr>
          <p:nvPr>
            <p:ph idx="1"/>
          </p:nvPr>
        </p:nvSpPr>
        <p:spPr>
          <a:xfrm>
            <a:off x="1451579" y="2015732"/>
            <a:ext cx="9603275" cy="3450613"/>
          </a:xfrm>
        </p:spPr>
        <p:txBody>
          <a:bodyPr>
            <a:normAutofit/>
          </a:bodyPr>
          <a:lstStyle/>
          <a:p>
            <a:pPr marL="0" indent="0">
              <a:buNone/>
            </a:pPr>
            <a:r>
              <a:rPr lang="en-US" b="1" dirty="0"/>
              <a:t>1.  Equality Act 2010</a:t>
            </a:r>
          </a:p>
          <a:p>
            <a:pPr marL="0" indent="0">
              <a:buNone/>
            </a:pPr>
            <a:r>
              <a:rPr lang="en-US" dirty="0"/>
              <a:t>What it is: The principal anti-discrimination law in the UK. It brings together earlier laws (including the Disability Discrimination Act) and defines “disability” as a protected characteristic. It bans direct and indirect discrimination, requires reasonable adjustments, and covers employment, education, goods/services and public functions.</a:t>
            </a:r>
          </a:p>
          <a:p>
            <a:pPr marL="0" indent="0">
              <a:buNone/>
            </a:pPr>
            <a:r>
              <a:rPr lang="en-US" dirty="0"/>
              <a:t>Why it matters: This is the legal backbone for preventing disability discrimination and requiring adjustments in workplaces, schools, public services and private businesses.</a:t>
            </a:r>
          </a:p>
          <a:p>
            <a:pPr marL="0" indent="0">
              <a:buNone/>
            </a:pPr>
            <a:r>
              <a:rPr lang="en-US" dirty="0"/>
              <a:t>Source: GOV.UK guidance / Equality and Human Rights Commission.  ￼</a:t>
            </a:r>
          </a:p>
        </p:txBody>
      </p:sp>
    </p:spTree>
    <p:extLst>
      <p:ext uri="{BB962C8B-B14F-4D97-AF65-F5344CB8AC3E}">
        <p14:creationId xmlns:p14="http://schemas.microsoft.com/office/powerpoint/2010/main" val="1151340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1DFF4-65C5-65F1-CFBF-88CB80C67AD7}"/>
              </a:ext>
            </a:extLst>
          </p:cNvPr>
          <p:cNvSpPr>
            <a:spLocks noGrp="1"/>
          </p:cNvSpPr>
          <p:nvPr>
            <p:ph type="title"/>
          </p:nvPr>
        </p:nvSpPr>
        <p:spPr>
          <a:xfrm>
            <a:off x="1451579" y="867037"/>
            <a:ext cx="8631725" cy="1049235"/>
          </a:xfrm>
        </p:spPr>
        <p:txBody>
          <a:bodyPr>
            <a:normAutofit fontScale="90000"/>
          </a:bodyPr>
          <a:lstStyle/>
          <a:p>
            <a:r>
              <a:rPr lang="en-US" b="1" dirty="0"/>
              <a:t>2.  Public Sector Equality Duty (PSED) — section 149 of the Equality Act 2010</a:t>
            </a:r>
            <a:br>
              <a:rPr lang="en-US" b="1" dirty="0"/>
            </a:br>
            <a:endParaRPr lang="en-US" dirty="0"/>
          </a:p>
        </p:txBody>
      </p:sp>
      <p:sp>
        <p:nvSpPr>
          <p:cNvPr id="3" name="Content Placeholder 2">
            <a:extLst>
              <a:ext uri="{FF2B5EF4-FFF2-40B4-BE49-F238E27FC236}">
                <a16:creationId xmlns:a16="http://schemas.microsoft.com/office/drawing/2014/main" id="{25723DBA-1572-039F-10F4-EF7344CCF8C8}"/>
              </a:ext>
            </a:extLst>
          </p:cNvPr>
          <p:cNvSpPr>
            <a:spLocks noGrp="1"/>
          </p:cNvSpPr>
          <p:nvPr>
            <p:ph idx="1"/>
          </p:nvPr>
        </p:nvSpPr>
        <p:spPr>
          <a:xfrm>
            <a:off x="1451579" y="2015732"/>
            <a:ext cx="9603275" cy="3450613"/>
          </a:xfrm>
        </p:spPr>
        <p:txBody>
          <a:bodyPr>
            <a:normAutofit/>
          </a:bodyPr>
          <a:lstStyle/>
          <a:p>
            <a:pPr marL="0" indent="0">
              <a:buNone/>
            </a:pPr>
            <a:r>
              <a:rPr lang="en-US" dirty="0"/>
              <a:t>What it is: A specific duty on public authorities to have “due regard” to eliminate discrimination, advance equality of opportunity, and foster good relations between protected groups when making policies, delivering services or making decisions.</a:t>
            </a:r>
          </a:p>
          <a:p>
            <a:pPr marL="0" indent="0">
              <a:buNone/>
            </a:pPr>
            <a:r>
              <a:rPr lang="en-US" dirty="0"/>
              <a:t>Why it matters: It forces public bodies to consider disabled people’s needs when designing policies and services and supports public accountability (e.g., through Equality Impact Assessments).</a:t>
            </a:r>
          </a:p>
          <a:p>
            <a:pPr marL="0" indent="0">
              <a:buNone/>
            </a:pPr>
            <a:r>
              <a:rPr lang="en-US" dirty="0"/>
              <a:t>Source: EHRC guidance and citizen guidance summaries. </a:t>
            </a:r>
          </a:p>
        </p:txBody>
      </p:sp>
    </p:spTree>
    <p:extLst>
      <p:ext uri="{BB962C8B-B14F-4D97-AF65-F5344CB8AC3E}">
        <p14:creationId xmlns:p14="http://schemas.microsoft.com/office/powerpoint/2010/main" val="410951462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{B2393EEC-D6C5-2B47-B794-03E414A7656C}tf10001119_mac</Template>
  <TotalTime>602</TotalTime>
  <Words>2143</Words>
  <Application>Microsoft Macintosh PowerPoint</Application>
  <PresentationFormat>Widescreen</PresentationFormat>
  <Paragraphs>178</Paragraphs>
  <Slides>32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Gill Sans MT</vt:lpstr>
      <vt:lpstr>Google Sans</vt:lpstr>
      <vt:lpstr>Source Sans Pro</vt:lpstr>
      <vt:lpstr>Gallery</vt:lpstr>
      <vt:lpstr>Disability and Inclusion United Kingdom experience</vt:lpstr>
      <vt:lpstr>Terminology</vt:lpstr>
      <vt:lpstr>headlines</vt:lpstr>
      <vt:lpstr>Professional background</vt:lpstr>
      <vt:lpstr>Disability and Accessibility in Moldova – NGO motivatie experience</vt:lpstr>
      <vt:lpstr>Part 1 - Legal framework and policies supporting disability and inclusion in UK </vt:lpstr>
      <vt:lpstr>Authorities and charity organisations</vt:lpstr>
      <vt:lpstr>Disability and human rights in the United Kingdom – legislation and Policies</vt:lpstr>
      <vt:lpstr>2.  Public Sector Equality Duty (PSED) — section 149 of the Equality Act 2010 </vt:lpstr>
      <vt:lpstr>3.  Care Act 2014 (Part 1: care and support)</vt:lpstr>
      <vt:lpstr>4.  Children and Families Act 2014 &amp; SEND Code of Practice (0–25) — (England) </vt:lpstr>
      <vt:lpstr>5.  Mental Capacity Act 2005 (England &amp; Wales) </vt:lpstr>
      <vt:lpstr>6.  Human Rights Act 1998 </vt:lpstr>
      <vt:lpstr>7.  Public Sector Bodies (Websites and Mobile Applications); Accessibility Regulations 2018 </vt:lpstr>
      <vt:lpstr>8.  Accessible Information Standard (NHS England) </vt:lpstr>
      <vt:lpstr>9.  UN Convention on the Rights of Persons with Disabilities (UN CRPD) — international framework (UK ratified in 2009) </vt:lpstr>
      <vt:lpstr>Other important instruments / context </vt:lpstr>
      <vt:lpstr>Part 2 - Children with disabilities – support services </vt:lpstr>
      <vt:lpstr>PowerPoint Presentation</vt:lpstr>
      <vt:lpstr>Accessibility</vt:lpstr>
      <vt:lpstr>Part 3 - Adults with disabilities – assessment, support and job inclusion  </vt:lpstr>
      <vt:lpstr>Local Authorities support</vt:lpstr>
      <vt:lpstr>Testimony by an adult with mobility disability</vt:lpstr>
      <vt:lpstr>Job inclusion</vt:lpstr>
      <vt:lpstr>Charities</vt:lpstr>
      <vt:lpstr>Part 4 - Accessibility and infrastructure    </vt:lpstr>
      <vt:lpstr>Physical environment</vt:lpstr>
      <vt:lpstr>Technologies</vt:lpstr>
      <vt:lpstr>Part 5 - Examples of inclusion    </vt:lpstr>
      <vt:lpstr>Igor – 56 years old</vt:lpstr>
      <vt:lpstr>John, 8 years old</vt:lpstr>
      <vt:lpstr>Questions and feedback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Nicolae Besliu</dc:creator>
  <cp:lastModifiedBy>Nicolae Besliu</cp:lastModifiedBy>
  <cp:revision>40</cp:revision>
  <dcterms:created xsi:type="dcterms:W3CDTF">2025-04-13T09:37:38Z</dcterms:created>
  <dcterms:modified xsi:type="dcterms:W3CDTF">2025-10-29T18:38:21Z</dcterms:modified>
</cp:coreProperties>
</file>