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4"/>
  </p:sldMasterIdLst>
  <p:notesMasterIdLst>
    <p:notesMasterId r:id="rId39"/>
  </p:notesMasterIdLst>
  <p:sldIdLst>
    <p:sldId id="334" r:id="rId5"/>
    <p:sldId id="256" r:id="rId6"/>
    <p:sldId id="259" r:id="rId7"/>
    <p:sldId id="339" r:id="rId8"/>
    <p:sldId id="342" r:id="rId9"/>
    <p:sldId id="344" r:id="rId10"/>
    <p:sldId id="335" r:id="rId11"/>
    <p:sldId id="264" r:id="rId12"/>
    <p:sldId id="337" r:id="rId13"/>
    <p:sldId id="356" r:id="rId14"/>
    <p:sldId id="357" r:id="rId15"/>
    <p:sldId id="326" r:id="rId16"/>
    <p:sldId id="336" r:id="rId17"/>
    <p:sldId id="340" r:id="rId18"/>
    <p:sldId id="341" r:id="rId19"/>
    <p:sldId id="327" r:id="rId20"/>
    <p:sldId id="275" r:id="rId21"/>
    <p:sldId id="325" r:id="rId22"/>
    <p:sldId id="257" r:id="rId23"/>
    <p:sldId id="330" r:id="rId24"/>
    <p:sldId id="331" r:id="rId25"/>
    <p:sldId id="354" r:id="rId26"/>
    <p:sldId id="260" r:id="rId27"/>
    <p:sldId id="324" r:id="rId28"/>
    <p:sldId id="332" r:id="rId29"/>
    <p:sldId id="329" r:id="rId30"/>
    <p:sldId id="262" r:id="rId31"/>
    <p:sldId id="263" r:id="rId32"/>
    <p:sldId id="333" r:id="rId33"/>
    <p:sldId id="265" r:id="rId34"/>
    <p:sldId id="266" r:id="rId35"/>
    <p:sldId id="267" r:id="rId36"/>
    <p:sldId id="268" r:id="rId37"/>
    <p:sldId id="355"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letusosa" id="{27D1FE97-B06C-425C-B78F-0F1087FB7AD0}">
          <p14:sldIdLst>
            <p14:sldId id="334"/>
            <p14:sldId id="256"/>
            <p14:sldId id="259"/>
            <p14:sldId id="339"/>
            <p14:sldId id="342"/>
            <p14:sldId id="344"/>
            <p14:sldId id="335"/>
            <p14:sldId id="264"/>
            <p14:sldId id="337"/>
            <p14:sldId id="356"/>
            <p14:sldId id="357"/>
            <p14:sldId id="326"/>
            <p14:sldId id="336"/>
            <p14:sldId id="340"/>
            <p14:sldId id="341"/>
            <p14:sldId id="327"/>
            <p14:sldId id="275"/>
            <p14:sldId id="325"/>
            <p14:sldId id="257"/>
            <p14:sldId id="330"/>
            <p14:sldId id="331"/>
            <p14:sldId id="354"/>
            <p14:sldId id="260"/>
            <p14:sldId id="324"/>
            <p14:sldId id="332"/>
            <p14:sldId id="329"/>
            <p14:sldId id="262"/>
            <p14:sldId id="263"/>
            <p14:sldId id="333"/>
            <p14:sldId id="265"/>
            <p14:sldId id="266"/>
            <p14:sldId id="267"/>
            <p14:sldId id="268"/>
            <p14:sldId id="35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219EDC-2023-441A-BA22-39788AFE3017}" v="1" dt="2025-11-16T01:22:54.099"/>
    <p1510:client id="{B9EF59DA-5944-0943-5636-EE690E28FEA9}" v="86" dt="2025-11-16T01:15:06.239"/>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Ei tyyliä, ei ruudukko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7292A2E-F333-43FB-9621-5CBBE7FDCDCB}" styleName="Vaalea tyyli 2 - Korostus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16" autoAdjust="0"/>
    <p:restoredTop sz="95706" autoAdjust="0"/>
  </p:normalViewPr>
  <p:slideViewPr>
    <p:cSldViewPr snapToGrid="0">
      <p:cViewPr varScale="1">
        <p:scale>
          <a:sx n="91" d="100"/>
          <a:sy n="91" d="100"/>
        </p:scale>
        <p:origin x="24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hmoud Hassan" userId="450eb2ac-0554-4293-a50d-976cde33fb5f" providerId="ADAL" clId="{B410ACAB-715E-4268-8B8C-83BD0EEC076C}"/>
    <pc:docChg chg="undo custSel addSld delSld modSld modSection">
      <pc:chgData name="Mahmoud Hassan" userId="450eb2ac-0554-4293-a50d-976cde33fb5f" providerId="ADAL" clId="{B410ACAB-715E-4268-8B8C-83BD0EEC076C}" dt="2025-11-16T01:23:00.856" v="4" actId="122"/>
      <pc:docMkLst>
        <pc:docMk/>
      </pc:docMkLst>
      <pc:sldChg chg="addSp delSp modSp mod delAnim">
        <pc:chgData name="Mahmoud Hassan" userId="450eb2ac-0554-4293-a50d-976cde33fb5f" providerId="ADAL" clId="{B410ACAB-715E-4268-8B8C-83BD0EEC076C}" dt="2025-11-16T01:23:00.856" v="4" actId="122"/>
        <pc:sldMkLst>
          <pc:docMk/>
          <pc:sldMk cId="3151338658" sldId="335"/>
        </pc:sldMkLst>
        <pc:spChg chg="add mod">
          <ac:chgData name="Mahmoud Hassan" userId="450eb2ac-0554-4293-a50d-976cde33fb5f" providerId="ADAL" clId="{B410ACAB-715E-4268-8B8C-83BD0EEC076C}" dt="2025-11-16T01:23:00.856" v="4" actId="122"/>
          <ac:spMkLst>
            <pc:docMk/>
            <pc:sldMk cId="3151338658" sldId="335"/>
            <ac:spMk id="5" creationId="{4C000C63-7C24-AA08-2F6D-CD7AC7D8F911}"/>
          </ac:spMkLst>
        </pc:spChg>
        <pc:picChg chg="del">
          <ac:chgData name="Mahmoud Hassan" userId="450eb2ac-0554-4293-a50d-976cde33fb5f" providerId="ADAL" clId="{B410ACAB-715E-4268-8B8C-83BD0EEC076C}" dt="2025-11-16T01:22:50.912" v="2" actId="478"/>
          <ac:picMkLst>
            <pc:docMk/>
            <pc:sldMk cId="3151338658" sldId="335"/>
            <ac:picMk id="4" creationId="{80CC26CF-6B7F-A932-952B-23FE2B3C08FB}"/>
          </ac:picMkLst>
        </pc:picChg>
      </pc:sldChg>
      <pc:sldChg chg="new del">
        <pc:chgData name="Mahmoud Hassan" userId="450eb2ac-0554-4293-a50d-976cde33fb5f" providerId="ADAL" clId="{B410ACAB-715E-4268-8B8C-83BD0EEC076C}" dt="2025-11-16T01:22:36.798" v="1" actId="680"/>
        <pc:sldMkLst>
          <pc:docMk/>
          <pc:sldMk cId="297436329" sldId="3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C8B80F-2D91-41BB-A404-8A184F9BF2D9}" type="datetimeFigureOut">
              <a:rPr lang="fi-FI" smtClean="0"/>
              <a:t>16.11.2025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7B2D-95E4-4C12-908C-2164358597FF}" type="slidenum">
              <a:rPr lang="fi-FI" smtClean="0"/>
              <a:t>‹#›</a:t>
            </a:fld>
            <a:endParaRPr lang="fi-FI"/>
          </a:p>
        </p:txBody>
      </p:sp>
    </p:spTree>
    <p:extLst>
      <p:ext uri="{BB962C8B-B14F-4D97-AF65-F5344CB8AC3E}">
        <p14:creationId xmlns:p14="http://schemas.microsoft.com/office/powerpoint/2010/main" val="1674593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85800" y="1143000"/>
            <a:ext cx="5486400" cy="3086100"/>
          </a:xfrm>
        </p:spPr>
      </p:sp>
      <p:sp>
        <p:nvSpPr>
          <p:cNvPr id="3" name="Huomautusten paikkamerkki 2"/>
          <p:cNvSpPr txBox="1">
            <a:spLocks noGrp="1"/>
          </p:cNvSpPr>
          <p:nvPr>
            <p:ph type="body" sz="quarter" idx="1"/>
          </p:nvPr>
        </p:nvSpPr>
        <p:spPr/>
        <p:txBody>
          <a:bodyPr/>
          <a:lstStyle/>
          <a:p>
            <a:pPr lvl="0"/>
            <a:endParaRPr lang="fi-FI"/>
          </a:p>
        </p:txBody>
      </p:sp>
      <p:sp>
        <p:nvSpPr>
          <p:cNvPr id="4" name="Dian numeron paikkamerkki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F6E1A3-DE33-40C7-870D-FEF96D7559A3}" type="slidenum">
              <a:t>3</a:t>
            </a:fld>
            <a:endParaRPr lang="fi-FI"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130660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85800" y="1143000"/>
            <a:ext cx="5486400" cy="3086100"/>
          </a:xfrm>
        </p:spPr>
      </p:sp>
      <p:sp>
        <p:nvSpPr>
          <p:cNvPr id="3" name="Huomautusten paikkamerkki 2"/>
          <p:cNvSpPr txBox="1">
            <a:spLocks noGrp="1"/>
          </p:cNvSpPr>
          <p:nvPr>
            <p:ph type="body" sz="quarter" idx="1"/>
          </p:nvPr>
        </p:nvSpPr>
        <p:spPr/>
        <p:txBody>
          <a:bodyPr/>
          <a:lstStyle/>
          <a:p>
            <a:endParaRPr lang="fi-FI">
              <a:cs typeface="Calibri"/>
            </a:endParaRPr>
          </a:p>
        </p:txBody>
      </p:sp>
      <p:sp>
        <p:nvSpPr>
          <p:cNvPr id="4" name="Dian numeron paikkamerkki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5A7296E-09DE-45E5-A0A4-561F4C016A29}" type="slidenum">
              <a:t>8</a:t>
            </a:fld>
            <a:endParaRPr lang="fi-FI"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120037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Dian kuvan paikkamerkki 1"/>
          <p:cNvSpPr>
            <a:spLocks noGrp="1" noRot="1" noChangeAspect="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Huomautusten paikkamerkki 2"/>
          <p:cNvSpPr>
            <a:spLocks noGrp="1"/>
          </p:cNvSpPr>
          <p:nvPr>
            <p:ph type="body" idx="1"/>
          </p:nvPr>
        </p:nvSpPr>
        <p:spPr bwMode="auto"/>
        <p:txBody>
          <a:bodyPr wrap="square" numCol="1" anchor="t" anchorCtr="0" compatLnSpc="1">
            <a:prstTxWarp prst="textNoShape">
              <a:avLst/>
            </a:prstTxWarp>
          </a:bodyPr>
          <a:lstStyle/>
          <a:p>
            <a:pPr>
              <a:defRPr/>
            </a:pPr>
            <a:endParaRPr lang="fi-FI" altLang="fi-FI">
              <a:cs typeface="+mn-lt"/>
            </a:endParaRPr>
          </a:p>
        </p:txBody>
      </p:sp>
      <p:sp>
        <p:nvSpPr>
          <p:cNvPr id="1229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544916F-9EF4-4B2F-80A7-48FCFC813713}" type="slidenum">
              <a:rPr lang="fi-FI" altLang="fi-FI" sz="1300"/>
              <a:pPr>
                <a:spcBef>
                  <a:spcPct val="0"/>
                </a:spcBef>
              </a:pPr>
              <a:t>18</a:t>
            </a:fld>
            <a:endParaRPr lang="fi-FI" altLang="fi-FI" sz="1300"/>
          </a:p>
        </p:txBody>
      </p:sp>
    </p:spTree>
    <p:extLst>
      <p:ext uri="{BB962C8B-B14F-4D97-AF65-F5344CB8AC3E}">
        <p14:creationId xmlns:p14="http://schemas.microsoft.com/office/powerpoint/2010/main" val="396670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i-FI"/>
              <a:t>Muokkaa ots. perustyyl. napsautt.</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32D0993A-6F7A-42E4-B2CF-381278DA0D1A}" type="datetimeFigureOut">
              <a:rPr lang="fi-FI" smtClean="0"/>
              <a:t>16.11.2025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AAF3533-3456-4539-B85F-2EB737125991}" type="slidenum">
              <a:rPr lang="fi-FI" smtClean="0"/>
              <a:t>‹#›</a:t>
            </a:fld>
            <a:endParaRPr lang="fi-FI"/>
          </a:p>
        </p:txBody>
      </p:sp>
    </p:spTree>
    <p:extLst>
      <p:ext uri="{BB962C8B-B14F-4D97-AF65-F5344CB8AC3E}">
        <p14:creationId xmlns:p14="http://schemas.microsoft.com/office/powerpoint/2010/main" val="1634579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i-FI"/>
              <a:t>Muokkaa ots. perustyyl. napsautt.</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32D0993A-6F7A-42E4-B2CF-381278DA0D1A}" type="datetimeFigureOut">
              <a:rPr lang="fi-FI" smtClean="0"/>
              <a:t>16.11.2025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6AAF3533-3456-4539-B85F-2EB737125991}" type="slidenum">
              <a:rPr lang="fi-FI" smtClean="0"/>
              <a:t>‹#›</a:t>
            </a:fld>
            <a:endParaRPr lang="fi-FI"/>
          </a:p>
        </p:txBody>
      </p:sp>
    </p:spTree>
    <p:extLst>
      <p:ext uri="{BB962C8B-B14F-4D97-AF65-F5344CB8AC3E}">
        <p14:creationId xmlns:p14="http://schemas.microsoft.com/office/powerpoint/2010/main" val="2038655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i-FI"/>
              <a:t>Muokkaa ots. perustyyl. napsautt.</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32D0993A-6F7A-42E4-B2CF-381278DA0D1A}" type="datetimeFigureOut">
              <a:rPr lang="fi-FI" smtClean="0"/>
              <a:t>16.11.2025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AAF3533-3456-4539-B85F-2EB737125991}" type="slidenum">
              <a:rPr lang="fi-FI" smtClean="0"/>
              <a:t>‹#›</a:t>
            </a:fld>
            <a:endParaRPr lang="fi-FI"/>
          </a:p>
        </p:txBody>
      </p:sp>
    </p:spTree>
    <p:extLst>
      <p:ext uri="{BB962C8B-B14F-4D97-AF65-F5344CB8AC3E}">
        <p14:creationId xmlns:p14="http://schemas.microsoft.com/office/powerpoint/2010/main" val="1943701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i-FI"/>
              <a:t>Muokkaa ots. perustyyl. napsautt.</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i-FI"/>
              <a:t>Muokkaa tekstin perustyylejä napsauttamalla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32D0993A-6F7A-42E4-B2CF-381278DA0D1A}" type="datetimeFigureOut">
              <a:rPr lang="fi-FI" smtClean="0"/>
              <a:t>16.11.2025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AAF3533-3456-4539-B85F-2EB737125991}" type="slidenum">
              <a:rPr lang="fi-FI" smtClean="0"/>
              <a:t>‹#›</a:t>
            </a:fld>
            <a:endParaRPr lang="fi-FI"/>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506584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i-FI"/>
              <a:t>Muokkaa ots. perustyyl. napsautt.</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32D0993A-6F7A-42E4-B2CF-381278DA0D1A}" type="datetimeFigureOut">
              <a:rPr lang="fi-FI" smtClean="0"/>
              <a:t>16.11.2025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AAF3533-3456-4539-B85F-2EB737125991}" type="slidenum">
              <a:rPr lang="fi-FI" smtClean="0"/>
              <a:t>‹#›</a:t>
            </a:fld>
            <a:endParaRPr lang="fi-FI"/>
          </a:p>
        </p:txBody>
      </p:sp>
    </p:spTree>
    <p:extLst>
      <p:ext uri="{BB962C8B-B14F-4D97-AF65-F5344CB8AC3E}">
        <p14:creationId xmlns:p14="http://schemas.microsoft.com/office/powerpoint/2010/main" val="2076592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arak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i-FI"/>
              <a:t>Muokkaa ots. perustyyl. napsautt.</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2D0993A-6F7A-42E4-B2CF-381278DA0D1A}" type="datetimeFigureOut">
              <a:rPr lang="fi-FI" smtClean="0"/>
              <a:t>16.11.2025</a:t>
            </a:fld>
            <a:endParaRPr lang="fi-FI"/>
          </a:p>
        </p:txBody>
      </p:sp>
      <p:sp>
        <p:nvSpPr>
          <p:cNvPr id="4"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AAF3533-3456-4539-B85F-2EB737125991}" type="slidenum">
              <a:rPr lang="fi-FI" smtClean="0"/>
              <a:t>‹#›</a:t>
            </a:fld>
            <a:endParaRPr lang="fi-FI"/>
          </a:p>
        </p:txBody>
      </p:sp>
    </p:spTree>
    <p:extLst>
      <p:ext uri="{BB962C8B-B14F-4D97-AF65-F5344CB8AC3E}">
        <p14:creationId xmlns:p14="http://schemas.microsoft.com/office/powerpoint/2010/main" val="2975062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uvan sarak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i-FI"/>
              <a:t>Muokkaa ots. perustyyl. napsautt.</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2D0993A-6F7A-42E4-B2CF-381278DA0D1A}" type="datetimeFigureOut">
              <a:rPr lang="fi-FI" smtClean="0"/>
              <a:t>16.11.2025</a:t>
            </a:fld>
            <a:endParaRPr lang="fi-FI"/>
          </a:p>
        </p:txBody>
      </p:sp>
      <p:sp>
        <p:nvSpPr>
          <p:cNvPr id="4"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AAF3533-3456-4539-B85F-2EB737125991}" type="slidenum">
              <a:rPr lang="fi-FI" smtClean="0"/>
              <a:t>‹#›</a:t>
            </a:fld>
            <a:endParaRPr lang="fi-FI"/>
          </a:p>
        </p:txBody>
      </p:sp>
    </p:spTree>
    <p:extLst>
      <p:ext uri="{BB962C8B-B14F-4D97-AF65-F5344CB8AC3E}">
        <p14:creationId xmlns:p14="http://schemas.microsoft.com/office/powerpoint/2010/main" val="2964260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Vertical Text Placeholder 2"/>
          <p:cNvSpPr>
            <a:spLocks noGrp="1"/>
          </p:cNvSpPr>
          <p:nvPr>
            <p:ph type="body" orient="vert" idx="1"/>
          </p:nvPr>
        </p:nvSpPr>
        <p:spPr/>
        <p:txBody>
          <a:bodyPr vert="eaVert" anchor="t" anchorCtr="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32D0993A-6F7A-42E4-B2CF-381278DA0D1A}" type="datetimeFigureOut">
              <a:rPr lang="fi-FI" smtClean="0"/>
              <a:t>16.11.2025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AAF3533-3456-4539-B85F-2EB737125991}" type="slidenum">
              <a:rPr lang="fi-FI" smtClean="0"/>
              <a:t>‹#›</a:t>
            </a:fld>
            <a:endParaRPr lang="fi-FI"/>
          </a:p>
        </p:txBody>
      </p:sp>
    </p:spTree>
    <p:extLst>
      <p:ext uri="{BB962C8B-B14F-4D97-AF65-F5344CB8AC3E}">
        <p14:creationId xmlns:p14="http://schemas.microsoft.com/office/powerpoint/2010/main" val="2444132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i-FI"/>
              <a:t>Muokkaa ots. perustyyl. napsautt.</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32D0993A-6F7A-42E4-B2CF-381278DA0D1A}" type="datetimeFigureOut">
              <a:rPr lang="fi-FI" smtClean="0"/>
              <a:t>16.11.2025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AAF3533-3456-4539-B85F-2EB737125991}" type="slidenum">
              <a:rPr lang="fi-FI" smtClean="0"/>
              <a:t>‹#›</a:t>
            </a:fld>
            <a:endParaRPr lang="fi-FI"/>
          </a:p>
        </p:txBody>
      </p:sp>
    </p:spTree>
    <p:extLst>
      <p:ext uri="{BB962C8B-B14F-4D97-AF65-F5344CB8AC3E}">
        <p14:creationId xmlns:p14="http://schemas.microsoft.com/office/powerpoint/2010/main" val="1668740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3"/>
          <p:cNvSpPr>
            <a:spLocks noGrp="1"/>
          </p:cNvSpPr>
          <p:nvPr>
            <p:ph type="dt" sz="half" idx="10"/>
          </p:nvPr>
        </p:nvSpPr>
        <p:spPr/>
        <p:txBody>
          <a:bodyPr/>
          <a:lstStyle/>
          <a:p>
            <a:fld id="{32D0993A-6F7A-42E4-B2CF-381278DA0D1A}" type="datetimeFigureOut">
              <a:rPr lang="fi-FI" smtClean="0"/>
              <a:t>16.11.2025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AAF3533-3456-4539-B85F-2EB737125991}" type="slidenum">
              <a:rPr lang="fi-FI" smtClean="0"/>
              <a:t>‹#›</a:t>
            </a:fld>
            <a:endParaRPr lang="fi-FI"/>
          </a:p>
        </p:txBody>
      </p:sp>
    </p:spTree>
    <p:extLst>
      <p:ext uri="{BB962C8B-B14F-4D97-AF65-F5344CB8AC3E}">
        <p14:creationId xmlns:p14="http://schemas.microsoft.com/office/powerpoint/2010/main" val="2075357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i-FI"/>
              <a:t>Muokkaa ots. perustyyl. napsautt.</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32D0993A-6F7A-42E4-B2CF-381278DA0D1A}" type="datetimeFigureOut">
              <a:rPr lang="fi-FI" smtClean="0"/>
              <a:t>16.11.2025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AAF3533-3456-4539-B85F-2EB737125991}" type="slidenum">
              <a:rPr lang="fi-FI" smtClean="0"/>
              <a:t>‹#›</a:t>
            </a:fld>
            <a:endParaRPr lang="fi-FI"/>
          </a:p>
        </p:txBody>
      </p:sp>
    </p:spTree>
    <p:extLst>
      <p:ext uri="{BB962C8B-B14F-4D97-AF65-F5344CB8AC3E}">
        <p14:creationId xmlns:p14="http://schemas.microsoft.com/office/powerpoint/2010/main" val="3872207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32D0993A-6F7A-42E4-B2CF-381278DA0D1A}" type="datetimeFigureOut">
              <a:rPr lang="fi-FI" smtClean="0"/>
              <a:t>16.11.2025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6AAF3533-3456-4539-B85F-2EB737125991}" type="slidenum">
              <a:rPr lang="fi-FI" smtClean="0"/>
              <a:t>‹#›</a:t>
            </a:fld>
            <a:endParaRPr lang="fi-FI"/>
          </a:p>
        </p:txBody>
      </p:sp>
    </p:spTree>
    <p:extLst>
      <p:ext uri="{BB962C8B-B14F-4D97-AF65-F5344CB8AC3E}">
        <p14:creationId xmlns:p14="http://schemas.microsoft.com/office/powerpoint/2010/main" val="2267607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Muokkaa ots. perustyyl. napsautt.</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32D0993A-6F7A-42E4-B2CF-381278DA0D1A}" type="datetimeFigureOut">
              <a:rPr lang="fi-FI" smtClean="0"/>
              <a:t>16.11.2025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6AAF3533-3456-4539-B85F-2EB737125991}" type="slidenum">
              <a:rPr lang="fi-FI" smtClean="0"/>
              <a:t>‹#›</a:t>
            </a:fld>
            <a:endParaRPr lang="fi-FI"/>
          </a:p>
        </p:txBody>
      </p:sp>
    </p:spTree>
    <p:extLst>
      <p:ext uri="{BB962C8B-B14F-4D97-AF65-F5344CB8AC3E}">
        <p14:creationId xmlns:p14="http://schemas.microsoft.com/office/powerpoint/2010/main" val="2578193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7" name="Date Placeholder 2"/>
          <p:cNvSpPr>
            <a:spLocks noGrp="1"/>
          </p:cNvSpPr>
          <p:nvPr>
            <p:ph type="dt" sz="half" idx="10"/>
          </p:nvPr>
        </p:nvSpPr>
        <p:spPr/>
        <p:txBody>
          <a:bodyPr/>
          <a:lstStyle/>
          <a:p>
            <a:fld id="{32D0993A-6F7A-42E4-B2CF-381278DA0D1A}" type="datetimeFigureOut">
              <a:rPr lang="fi-FI" smtClean="0"/>
              <a:t>16.11.2025</a:t>
            </a:fld>
            <a:endParaRPr lang="fi-FI"/>
          </a:p>
        </p:txBody>
      </p:sp>
      <p:sp>
        <p:nvSpPr>
          <p:cNvPr id="5" name="Footer Placeholder 3"/>
          <p:cNvSpPr>
            <a:spLocks noGrp="1"/>
          </p:cNvSpPr>
          <p:nvPr>
            <p:ph type="ftr" sz="quarter" idx="11"/>
          </p:nvPr>
        </p:nvSpPr>
        <p:spPr/>
        <p:txBody>
          <a:bodyPr/>
          <a:lstStyle/>
          <a:p>
            <a:endParaRPr lang="fi-FI"/>
          </a:p>
        </p:txBody>
      </p:sp>
      <p:sp>
        <p:nvSpPr>
          <p:cNvPr id="6" name="Slide Number Placeholder 4"/>
          <p:cNvSpPr>
            <a:spLocks noGrp="1"/>
          </p:cNvSpPr>
          <p:nvPr>
            <p:ph type="sldNum" sz="quarter" idx="12"/>
          </p:nvPr>
        </p:nvSpPr>
        <p:spPr/>
        <p:txBody>
          <a:bodyPr/>
          <a:lstStyle/>
          <a:p>
            <a:fld id="{6AAF3533-3456-4539-B85F-2EB737125991}" type="slidenum">
              <a:rPr lang="fi-FI" smtClean="0"/>
              <a:t>‹#›</a:t>
            </a:fld>
            <a:endParaRPr lang="fi-FI"/>
          </a:p>
        </p:txBody>
      </p:sp>
    </p:spTree>
    <p:extLst>
      <p:ext uri="{BB962C8B-B14F-4D97-AF65-F5344CB8AC3E}">
        <p14:creationId xmlns:p14="http://schemas.microsoft.com/office/powerpoint/2010/main" val="171682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2D0993A-6F7A-42E4-B2CF-381278DA0D1A}" type="datetimeFigureOut">
              <a:rPr lang="fi-FI" smtClean="0"/>
              <a:t>16.11.2025</a:t>
            </a:fld>
            <a:endParaRPr lang="fi-FI"/>
          </a:p>
        </p:txBody>
      </p:sp>
      <p:sp>
        <p:nvSpPr>
          <p:cNvPr id="5" name="Footer Placeholder 2"/>
          <p:cNvSpPr>
            <a:spLocks noGrp="1"/>
          </p:cNvSpPr>
          <p:nvPr>
            <p:ph type="ftr" sz="quarter" idx="11"/>
          </p:nvPr>
        </p:nvSpPr>
        <p:spPr/>
        <p:txBody>
          <a:bodyPr/>
          <a:lstStyle/>
          <a:p>
            <a:endParaRPr lang="fi-FI"/>
          </a:p>
        </p:txBody>
      </p:sp>
      <p:sp>
        <p:nvSpPr>
          <p:cNvPr id="6" name="Slide Number Placeholder 3"/>
          <p:cNvSpPr>
            <a:spLocks noGrp="1"/>
          </p:cNvSpPr>
          <p:nvPr>
            <p:ph type="sldNum" sz="quarter" idx="12"/>
          </p:nvPr>
        </p:nvSpPr>
        <p:spPr/>
        <p:txBody>
          <a:bodyPr/>
          <a:lstStyle/>
          <a:p>
            <a:fld id="{6AAF3533-3456-4539-B85F-2EB737125991}" type="slidenum">
              <a:rPr lang="fi-FI" smtClean="0"/>
              <a:t>‹#›</a:t>
            </a:fld>
            <a:endParaRPr lang="fi-FI"/>
          </a:p>
        </p:txBody>
      </p:sp>
    </p:spTree>
    <p:extLst>
      <p:ext uri="{BB962C8B-B14F-4D97-AF65-F5344CB8AC3E}">
        <p14:creationId xmlns:p14="http://schemas.microsoft.com/office/powerpoint/2010/main" val="2475364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i-FI"/>
              <a:t>Muokkaa ots. perustyyl. napsautt.</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7" name="Date Placeholder 4"/>
          <p:cNvSpPr>
            <a:spLocks noGrp="1"/>
          </p:cNvSpPr>
          <p:nvPr>
            <p:ph type="dt" sz="half" idx="10"/>
          </p:nvPr>
        </p:nvSpPr>
        <p:spPr/>
        <p:txBody>
          <a:bodyPr/>
          <a:lstStyle/>
          <a:p>
            <a:fld id="{32D0993A-6F7A-42E4-B2CF-381278DA0D1A}" type="datetimeFigureOut">
              <a:rPr lang="fi-FI" smtClean="0"/>
              <a:t>16.11.2025</a:t>
            </a:fld>
            <a:endParaRPr lang="fi-FI"/>
          </a:p>
        </p:txBody>
      </p:sp>
      <p:sp>
        <p:nvSpPr>
          <p:cNvPr id="5" name="Footer Placeholder 5"/>
          <p:cNvSpPr>
            <a:spLocks noGrp="1"/>
          </p:cNvSpPr>
          <p:nvPr>
            <p:ph type="ftr" sz="quarter" idx="11"/>
          </p:nvPr>
        </p:nvSpPr>
        <p:spPr/>
        <p:txBody>
          <a:bodyPr/>
          <a:lstStyle/>
          <a:p>
            <a:endParaRPr lang="fi-FI"/>
          </a:p>
        </p:txBody>
      </p:sp>
      <p:sp>
        <p:nvSpPr>
          <p:cNvPr id="6" name="Slide Number Placeholder 6"/>
          <p:cNvSpPr>
            <a:spLocks noGrp="1"/>
          </p:cNvSpPr>
          <p:nvPr>
            <p:ph type="sldNum" sz="quarter" idx="12"/>
          </p:nvPr>
        </p:nvSpPr>
        <p:spPr/>
        <p:txBody>
          <a:bodyPr/>
          <a:lstStyle/>
          <a:p>
            <a:fld id="{6AAF3533-3456-4539-B85F-2EB737125991}" type="slidenum">
              <a:rPr lang="fi-FI" smtClean="0"/>
              <a:t>‹#›</a:t>
            </a:fld>
            <a:endParaRPr lang="fi-FI"/>
          </a:p>
        </p:txBody>
      </p:sp>
    </p:spTree>
    <p:extLst>
      <p:ext uri="{BB962C8B-B14F-4D97-AF65-F5344CB8AC3E}">
        <p14:creationId xmlns:p14="http://schemas.microsoft.com/office/powerpoint/2010/main" val="442397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i-FI"/>
              <a:t>Muokkaa ots. perustyyl. napsautt.</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32D0993A-6F7A-42E4-B2CF-381278DA0D1A}" type="datetimeFigureOut">
              <a:rPr lang="fi-FI" smtClean="0"/>
              <a:t>16.11.2025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6AAF3533-3456-4539-B85F-2EB737125991}" type="slidenum">
              <a:rPr lang="fi-FI" smtClean="0"/>
              <a:t>‹#›</a:t>
            </a:fld>
            <a:endParaRPr lang="fi-FI"/>
          </a:p>
        </p:txBody>
      </p:sp>
    </p:spTree>
    <p:extLst>
      <p:ext uri="{BB962C8B-B14F-4D97-AF65-F5344CB8AC3E}">
        <p14:creationId xmlns:p14="http://schemas.microsoft.com/office/powerpoint/2010/main" val="2729426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fi-FI"/>
          </a:p>
        </p:txBody>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fi-FI"/>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i-FI"/>
              <a:t>Muokkaa ots. perustyyl. napsautt.</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2D0993A-6F7A-42E4-B2CF-381278DA0D1A}" type="datetimeFigureOut">
              <a:rPr lang="fi-FI" smtClean="0"/>
              <a:t>16.11.2025</a:t>
            </a:fld>
            <a:endParaRPr lang="fi-FI"/>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i-FI"/>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AAF3533-3456-4539-B85F-2EB737125991}" type="slidenum">
              <a:rPr lang="fi-FI" smtClean="0"/>
              <a:t>‹#›</a:t>
            </a:fld>
            <a:endParaRPr lang="fi-FI"/>
          </a:p>
        </p:txBody>
      </p:sp>
    </p:spTree>
    <p:extLst>
      <p:ext uri="{BB962C8B-B14F-4D97-AF65-F5344CB8AC3E}">
        <p14:creationId xmlns:p14="http://schemas.microsoft.com/office/powerpoint/2010/main" val="1970012230"/>
      </p:ext>
    </p:extLst>
  </p:cSld>
  <p:clrMap bg1="dk1" tx1="lt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www.tukikeskushilma.fi/"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tukikeskushilma.fi/" TargetMode="External"/><Relationship Id="rId13" Type="http://schemas.openxmlformats.org/officeDocument/2006/relationships/image" Target="../media/image27.jpeg"/><Relationship Id="rId3" Type="http://schemas.openxmlformats.org/officeDocument/2006/relationships/hyperlink" Target="https://www.facebook.com/palveluneuvoja.tukikeskushilma" TargetMode="External"/><Relationship Id="rId7" Type="http://schemas.openxmlformats.org/officeDocument/2006/relationships/hyperlink" Target="https://twitter.com/search?q=tukikeskushilma&amp;src=typd" TargetMode="External"/><Relationship Id="rId12"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instagram.com/tukikeskushilma/?hl=fi" TargetMode="External"/><Relationship Id="rId11" Type="http://schemas.openxmlformats.org/officeDocument/2006/relationships/image" Target="../media/image25.png"/><Relationship Id="rId5" Type="http://schemas.openxmlformats.org/officeDocument/2006/relationships/hyperlink" Target="https://www.youtube.com/channel/UC47tYsN75npR_UQNWE-LimA" TargetMode="External"/><Relationship Id="rId10" Type="http://schemas.openxmlformats.org/officeDocument/2006/relationships/image" Target="../media/image24.png"/><Relationship Id="rId4" Type="http://schemas.openxmlformats.org/officeDocument/2006/relationships/hyperlink" Target="https://www.tukikeskushilma.fi/" TargetMode="External"/><Relationship Id="rId9" Type="http://schemas.openxmlformats.org/officeDocument/2006/relationships/image" Target="../media/image23.png"/><Relationship Id="rId1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 Id="rId5" Type="http://schemas.openxmlformats.org/officeDocument/2006/relationships/image" Target="../media/image62.jpg"/><Relationship Id="rId4" Type="http://schemas.openxmlformats.org/officeDocument/2006/relationships/image" Target="../media/image61.jpg"/></Relationships>
</file>

<file path=ppt/slides/_rels/slide2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3.xml"/><Relationship Id="rId5" Type="http://schemas.openxmlformats.org/officeDocument/2006/relationships/image" Target="../media/image66.jpg"/><Relationship Id="rId4" Type="http://schemas.openxmlformats.org/officeDocument/2006/relationships/image" Target="../media/image65.jp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7.jpg"/><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68.jpg"/></Relationships>
</file>

<file path=ppt/slides/_rels/slide2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7.xml"/><Relationship Id="rId5" Type="http://schemas.openxmlformats.org/officeDocument/2006/relationships/image" Target="../media/image73.jpg"/><Relationship Id="rId4" Type="http://schemas.openxmlformats.org/officeDocument/2006/relationships/image" Target="../media/image72.jpg"/></Relationships>
</file>

<file path=ppt/slides/_rels/slide2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7.xml"/><Relationship Id="rId5" Type="http://schemas.openxmlformats.org/officeDocument/2006/relationships/image" Target="../media/image77.jpg"/><Relationship Id="rId4" Type="http://schemas.openxmlformats.org/officeDocument/2006/relationships/image" Target="../media/image76.jp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gif"/><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g"/><Relationship Id="rId4" Type="http://schemas.openxmlformats.org/officeDocument/2006/relationships/image" Target="../media/image11.jpe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7.xml"/><Relationship Id="rId5" Type="http://schemas.openxmlformats.org/officeDocument/2006/relationships/image" Target="../media/image81.jpg"/><Relationship Id="rId4" Type="http://schemas.openxmlformats.org/officeDocument/2006/relationships/image" Target="../media/image80.jpg"/></Relationships>
</file>

<file path=ppt/slides/_rels/slide3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7.xml"/><Relationship Id="rId5" Type="http://schemas.openxmlformats.org/officeDocument/2006/relationships/image" Target="../media/image85.jpg"/><Relationship Id="rId4" Type="http://schemas.openxmlformats.org/officeDocument/2006/relationships/image" Target="../media/image84.jpg"/></Relationships>
</file>

<file path=ppt/slides/_rels/slide3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7.xml"/><Relationship Id="rId5" Type="http://schemas.openxmlformats.org/officeDocument/2006/relationships/image" Target="../media/image89.jpg"/><Relationship Id="rId4" Type="http://schemas.openxmlformats.org/officeDocument/2006/relationships/image" Target="../media/image88.jpg"/></Relationships>
</file>

<file path=ppt/slides/_rels/slide3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7.xml"/><Relationship Id="rId5" Type="http://schemas.openxmlformats.org/officeDocument/2006/relationships/image" Target="../media/image93.jpg"/><Relationship Id="rId4" Type="http://schemas.openxmlformats.org/officeDocument/2006/relationships/image" Target="../media/image92.jp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www.tukikeskushilma.fi/" TargetMode="Externa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CD4AB6D-FE64-51D2-9D52-154F52698A6E}"/>
              </a:ext>
            </a:extLst>
          </p:cNvPr>
          <p:cNvSpPr>
            <a:spLocks noGrp="1"/>
          </p:cNvSpPr>
          <p:nvPr>
            <p:ph type="title"/>
          </p:nvPr>
        </p:nvSpPr>
        <p:spPr>
          <a:xfrm>
            <a:off x="584888" y="1459683"/>
            <a:ext cx="6639411" cy="3640533"/>
          </a:xfrm>
        </p:spPr>
        <p:txBody>
          <a:bodyPr vert="horz" lIns="91440" tIns="45720" rIns="91440" bIns="45720" rtlCol="0" anchor="b">
            <a:normAutofit fontScale="90000"/>
          </a:bodyPr>
          <a:lstStyle/>
          <a:p>
            <a:pPr algn="ctr"/>
            <a:r>
              <a:rPr lang="en-US" sz="3600" b="1" i="1" kern="1200" dirty="0">
                <a:solidFill>
                  <a:srgbClr val="FFFF00"/>
                </a:solidFill>
                <a:effectLst/>
                <a:latin typeface="+mj-lt"/>
                <a:ea typeface="+mj-ea"/>
                <a:cs typeface="+mj-cs"/>
              </a:rPr>
              <a:t>Hilma. </a:t>
            </a:r>
            <a:r>
              <a:rPr lang="en-US" sz="3000" b="1" i="1" kern="1200" dirty="0">
                <a:solidFill>
                  <a:schemeClr val="tx2"/>
                </a:solidFill>
                <a:effectLst/>
                <a:latin typeface="+mj-lt"/>
                <a:ea typeface="+mj-ea"/>
                <a:cs typeface="+mj-cs"/>
              </a:rPr>
              <a:t>The </a:t>
            </a:r>
            <a:r>
              <a:rPr lang="en-US" sz="3000" b="1" i="1" kern="1200" dirty="0">
                <a:solidFill>
                  <a:schemeClr val="tx2"/>
                </a:solidFill>
                <a:latin typeface="+mj-lt"/>
                <a:ea typeface="+mj-ea"/>
                <a:cs typeface="+mj-cs"/>
              </a:rPr>
              <a:t>S</a:t>
            </a:r>
            <a:r>
              <a:rPr lang="en-US" sz="3000" b="1" i="1" kern="1200" dirty="0">
                <a:solidFill>
                  <a:schemeClr val="tx2"/>
                </a:solidFill>
                <a:effectLst/>
                <a:latin typeface="+mj-lt"/>
                <a:ea typeface="+mj-ea"/>
                <a:cs typeface="+mj-cs"/>
              </a:rPr>
              <a:t>upport </a:t>
            </a:r>
            <a:r>
              <a:rPr lang="en-US" sz="3000" b="1" i="1" kern="1200" dirty="0">
                <a:solidFill>
                  <a:schemeClr val="tx2"/>
                </a:solidFill>
                <a:latin typeface="+mj-lt"/>
                <a:ea typeface="+mj-ea"/>
                <a:cs typeface="+mj-cs"/>
              </a:rPr>
              <a:t>C</a:t>
            </a:r>
            <a:r>
              <a:rPr lang="en-US" sz="3000" b="1" i="1" kern="1200" dirty="0">
                <a:solidFill>
                  <a:schemeClr val="tx2"/>
                </a:solidFill>
                <a:effectLst/>
                <a:latin typeface="+mj-lt"/>
                <a:ea typeface="+mj-ea"/>
                <a:cs typeface="+mj-cs"/>
              </a:rPr>
              <a:t>enter for Disabled </a:t>
            </a:r>
            <a:r>
              <a:rPr lang="en-US" sz="3000" b="1" i="1" kern="1200" dirty="0">
                <a:solidFill>
                  <a:schemeClr val="tx2"/>
                </a:solidFill>
                <a:latin typeface="+mj-lt"/>
                <a:ea typeface="+mj-ea"/>
                <a:cs typeface="+mj-cs"/>
              </a:rPr>
              <a:t>I</a:t>
            </a:r>
            <a:r>
              <a:rPr lang="en-US" sz="3000" b="1" i="1" kern="1200" dirty="0">
                <a:solidFill>
                  <a:schemeClr val="tx2"/>
                </a:solidFill>
                <a:effectLst/>
                <a:latin typeface="+mj-lt"/>
                <a:ea typeface="+mj-ea"/>
                <a:cs typeface="+mj-cs"/>
              </a:rPr>
              <a:t>mmigrants and Long-term Illness.</a:t>
            </a:r>
            <a:br>
              <a:rPr lang="en-US" sz="3000" b="1" i="1" kern="1200" dirty="0">
                <a:solidFill>
                  <a:schemeClr val="tx2"/>
                </a:solidFill>
                <a:effectLst/>
                <a:latin typeface="+mj-lt"/>
                <a:ea typeface="+mj-ea"/>
                <a:cs typeface="+mj-cs"/>
              </a:rPr>
            </a:br>
            <a:br>
              <a:rPr lang="en-US" sz="3000" b="1" i="1" kern="1200" dirty="0">
                <a:solidFill>
                  <a:schemeClr val="tx2"/>
                </a:solidFill>
                <a:effectLst/>
                <a:latin typeface="+mj-lt"/>
                <a:ea typeface="+mj-ea"/>
                <a:cs typeface="+mj-cs"/>
              </a:rPr>
            </a:br>
            <a:r>
              <a:rPr lang="en-US" sz="2400" b="1" i="1" kern="1200" dirty="0">
                <a:solidFill>
                  <a:srgbClr val="00B0F0"/>
                </a:solidFill>
                <a:effectLst/>
                <a:latin typeface="+mj-lt"/>
                <a:ea typeface="+mj-ea"/>
                <a:cs typeface="+mj-cs"/>
                <a:hlinkClick r:id="rId2">
                  <a:extLst>
                    <a:ext uri="{A12FA001-AC4F-418D-AE19-62706E023703}">
                      <ahyp:hlinkClr xmlns:ahyp="http://schemas.microsoft.com/office/drawing/2018/hyperlinkcolor" val="tx"/>
                    </a:ext>
                  </a:extLst>
                </a:hlinkClick>
              </a:rPr>
              <a:t>www.tukikeskushilma.fi</a:t>
            </a:r>
            <a:br>
              <a:rPr lang="en-US" sz="3000" b="1" i="1" kern="1200" dirty="0">
                <a:solidFill>
                  <a:schemeClr val="tx2"/>
                </a:solidFill>
                <a:effectLst/>
                <a:latin typeface="+mj-lt"/>
                <a:ea typeface="+mj-ea"/>
                <a:cs typeface="+mj-cs"/>
              </a:rPr>
            </a:br>
            <a:br>
              <a:rPr lang="fi-FI" sz="1800" dirty="0">
                <a:solidFill>
                  <a:srgbClr val="FFFF00"/>
                </a:solidFill>
              </a:rPr>
            </a:br>
            <a:br>
              <a:rPr lang="fi-FI" sz="1800" dirty="0">
                <a:solidFill>
                  <a:srgbClr val="FFFF00"/>
                </a:solidFill>
              </a:rPr>
            </a:br>
            <a:r>
              <a:rPr lang="fi-FI" sz="1800" dirty="0" err="1">
                <a:solidFill>
                  <a:srgbClr val="FFFF00"/>
                </a:solidFill>
                <a:latin typeface="Noto Sans" panose="020B0502040504020204" pitchFamily="34" charset="0"/>
              </a:rPr>
              <a:t>Address</a:t>
            </a:r>
            <a:r>
              <a:rPr lang="fi-FI" sz="1800" dirty="0">
                <a:solidFill>
                  <a:srgbClr val="FFFF00"/>
                </a:solidFill>
                <a:latin typeface="Noto Sans" panose="020B0502040504020204" pitchFamily="34" charset="0"/>
              </a:rPr>
              <a:t>: Marjaniementie 74, 5. krs, </a:t>
            </a:r>
            <a:br>
              <a:rPr lang="fi-FI" sz="1800" dirty="0">
                <a:solidFill>
                  <a:srgbClr val="FFFF00"/>
                </a:solidFill>
                <a:latin typeface="Noto Sans" panose="020B0502040504020204" pitchFamily="34" charset="0"/>
              </a:rPr>
            </a:br>
            <a:r>
              <a:rPr lang="fi-FI" sz="1800" dirty="0">
                <a:solidFill>
                  <a:srgbClr val="FFFF00"/>
                </a:solidFill>
                <a:latin typeface="Noto Sans" panose="020B0502040504020204" pitchFamily="34" charset="0"/>
              </a:rPr>
              <a:t>00930 Helsinki. Finland</a:t>
            </a:r>
            <a:br>
              <a:rPr lang="fi-FI" sz="1800" dirty="0">
                <a:solidFill>
                  <a:srgbClr val="FFFF00"/>
                </a:solidFill>
              </a:rPr>
            </a:br>
            <a:r>
              <a:rPr lang="fi-FI" sz="1800" dirty="0" err="1">
                <a:solidFill>
                  <a:srgbClr val="FFFF00"/>
                </a:solidFill>
                <a:latin typeface="Noto Sans" panose="020B0502040504020204" pitchFamily="34" charset="0"/>
              </a:rPr>
              <a:t>Email</a:t>
            </a:r>
            <a:r>
              <a:rPr lang="fi-FI" sz="1800" dirty="0">
                <a:solidFill>
                  <a:srgbClr val="FFFF00"/>
                </a:solidFill>
                <a:latin typeface="Noto Sans" panose="020B0502040504020204" pitchFamily="34" charset="0"/>
              </a:rPr>
              <a:t>: info(at)tukikeskushilma.fi</a:t>
            </a:r>
            <a:endParaRPr lang="en-US" sz="1800" kern="1200" dirty="0">
              <a:solidFill>
                <a:schemeClr val="tx2"/>
              </a:solidFill>
              <a:latin typeface="+mj-lt"/>
              <a:ea typeface="+mj-ea"/>
              <a:cs typeface="+mj-cs"/>
            </a:endParaRPr>
          </a:p>
        </p:txBody>
      </p:sp>
      <p:pic>
        <p:nvPicPr>
          <p:cNvPr id="9" name="Sisällön paikkamerkki 8" descr="Kuva, joka sisältää kohteen teksti, kukka, ruusu, juliste&#10;&#10;Kuvaus luotu automaattisesti">
            <a:extLst>
              <a:ext uri="{FF2B5EF4-FFF2-40B4-BE49-F238E27FC236}">
                <a16:creationId xmlns:a16="http://schemas.microsoft.com/office/drawing/2014/main" id="{CB55D8EF-4B27-1C4F-7CA4-7F860C16EDC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09186" y="0"/>
            <a:ext cx="4287740" cy="6858000"/>
          </a:xfrm>
          <a:prstGeom prst="rect">
            <a:avLst/>
          </a:prstGeom>
        </p:spPr>
      </p:pic>
      <p:pic>
        <p:nvPicPr>
          <p:cNvPr id="3" name="Kuva 2" descr="Kuva, joka sisältää kohteen teksti, kuvakaappaus, Suorakaide, Fontti&#10;&#10;Kuvaus luotu automaattisesti">
            <a:extLst>
              <a:ext uri="{FF2B5EF4-FFF2-40B4-BE49-F238E27FC236}">
                <a16:creationId xmlns:a16="http://schemas.microsoft.com/office/drawing/2014/main" id="{3AB431F2-DD74-CC88-2307-9AFFE6DB78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390650"/>
          </a:xfrm>
          <a:prstGeom prst="rect">
            <a:avLst/>
          </a:prstGeom>
        </p:spPr>
      </p:pic>
      <p:sp>
        <p:nvSpPr>
          <p:cNvPr id="4" name="Suorakulmio 3">
            <a:extLst>
              <a:ext uri="{FF2B5EF4-FFF2-40B4-BE49-F238E27FC236}">
                <a16:creationId xmlns:a16="http://schemas.microsoft.com/office/drawing/2014/main" id="{0DEC8E5E-A02D-458D-8F84-1E148E0FDE13}"/>
              </a:ext>
            </a:extLst>
          </p:cNvPr>
          <p:cNvSpPr/>
          <p:nvPr/>
        </p:nvSpPr>
        <p:spPr>
          <a:xfrm>
            <a:off x="215291" y="5169249"/>
            <a:ext cx="7273255" cy="1200329"/>
          </a:xfrm>
          <a:prstGeom prst="rect">
            <a:avLst/>
          </a:prstGeom>
          <a:ln/>
        </p:spPr>
        <p:style>
          <a:lnRef idx="2">
            <a:schemeClr val="accent3"/>
          </a:lnRef>
          <a:fillRef idx="1">
            <a:schemeClr val="lt1"/>
          </a:fillRef>
          <a:effectRef idx="0">
            <a:schemeClr val="accent3"/>
          </a:effectRef>
          <a:fontRef idx="minor">
            <a:schemeClr val="dk1"/>
          </a:fontRef>
        </p:style>
        <p:txBody>
          <a:bodyPr wrap="square" lIns="91440" tIns="45720" rIns="91440" bIns="45720" anchor="t">
            <a:spAutoFit/>
          </a:bodyPr>
          <a:lstStyle/>
          <a:p>
            <a:pPr algn="ctr"/>
            <a:r>
              <a:rPr lang="en-US" sz="2800" b="1" dirty="0">
                <a:ln/>
                <a:solidFill>
                  <a:schemeClr val="bg1">
                    <a:lumMod val="95000"/>
                    <a:lumOff val="5000"/>
                  </a:schemeClr>
                </a:solidFill>
                <a:effectLst>
                  <a:outerShdw blurRad="38100" dist="19050" dir="2700000" algn="tl" rotWithShape="0">
                    <a:schemeClr val="dk1">
                      <a:lumMod val="50000"/>
                      <a:alpha val="40000"/>
                    </a:schemeClr>
                  </a:outerShdw>
                </a:effectLst>
              </a:rPr>
              <a:t>Presented By </a:t>
            </a:r>
            <a:br>
              <a:rPr lang="en-US" sz="2800" b="1" dirty="0">
                <a:ln/>
                <a:solidFill>
                  <a:schemeClr val="bg1">
                    <a:lumMod val="95000"/>
                    <a:lumOff val="5000"/>
                  </a:schemeClr>
                </a:solidFill>
                <a:effectLst>
                  <a:outerShdw blurRad="38100" dist="19050" dir="2700000" algn="tl" rotWithShape="0">
                    <a:schemeClr val="dk1">
                      <a:lumMod val="50000"/>
                      <a:alpha val="40000"/>
                    </a:schemeClr>
                  </a:outerShdw>
                </a:effectLst>
              </a:rPr>
            </a:br>
            <a:r>
              <a:rPr lang="fi-FI" sz="2400" b="1" i="0" dirty="0">
                <a:solidFill>
                  <a:srgbClr val="000000"/>
                </a:solidFill>
                <a:effectLst/>
                <a:latin typeface="Noto Sans" panose="020B0502040504020204" pitchFamily="34" charset="0"/>
              </a:rPr>
              <a:t>Development Manager</a:t>
            </a:r>
            <a:r>
              <a:rPr lang="en-US" sz="2400" b="1" dirty="0">
                <a:ln/>
                <a:solidFill>
                  <a:schemeClr val="bg1">
                    <a:lumMod val="95000"/>
                    <a:lumOff val="5000"/>
                  </a:schemeClr>
                </a:solidFill>
                <a:effectLst>
                  <a:outerShdw blurRad="38100" dist="19050" dir="2700000" algn="tl" rotWithShape="0">
                    <a:schemeClr val="dk1">
                      <a:lumMod val="50000"/>
                      <a:alpha val="40000"/>
                    </a:schemeClr>
                  </a:outerShdw>
                </a:effectLst>
              </a:rPr>
              <a:t>. </a:t>
            </a:r>
            <a:r>
              <a:rPr lang="en-US" sz="2400" b="1" dirty="0"/>
              <a:t>Mahmoud Hassan</a:t>
            </a:r>
            <a:endParaRPr lang="en-US" sz="2400" b="1" dirty="0">
              <a:ln w="12700" cmpd="sng">
                <a:solidFill>
                  <a:schemeClr val="accent4"/>
                </a:solidFill>
                <a:prstDash val="solid"/>
              </a:ln>
              <a:solidFill>
                <a:schemeClr val="bg1"/>
              </a:solidFill>
            </a:endParaRPr>
          </a:p>
          <a:p>
            <a:pPr algn="ctr"/>
            <a:r>
              <a:rPr lang="en-US" sz="2000" dirty="0">
                <a:ln w="9525">
                  <a:solidFill>
                    <a:prstClr val="black"/>
                  </a:solidFill>
                  <a:prstDash val="solid"/>
                </a:ln>
                <a:solidFill>
                  <a:schemeClr val="bg1"/>
                </a:solidFill>
                <a:effectLst>
                  <a:outerShdw blurRad="12700" dist="38100" dir="2700000" algn="tl" rotWithShape="0">
                    <a:prstClr val="black">
                      <a:lumMod val="50000"/>
                    </a:prstClr>
                  </a:outerShdw>
                </a:effectLst>
              </a:rPr>
              <a:t>Moldova </a:t>
            </a:r>
            <a:r>
              <a:rPr lang="en-US" sz="2000" dirty="0">
                <a:ln w="9525">
                  <a:solidFill>
                    <a:prstClr val="black"/>
                  </a:solidFill>
                  <a:prstDash val="solid"/>
                </a:ln>
                <a:solidFill>
                  <a:schemeClr val="bg1"/>
                </a:solidFill>
                <a:effectLst>
                  <a:outerShdw blurRad="12700" dist="38100" dir="2700000" algn="tl" rotWithShape="0">
                    <a:prstClr val="black">
                      <a:lumMod val="50000"/>
                    </a:prstClr>
                  </a:outerShdw>
                </a:effectLst>
                <a:ea typeface="+mn-lt"/>
                <a:cs typeface="+mn-lt"/>
              </a:rPr>
              <a:t>conference  18.11.2025</a:t>
            </a:r>
            <a:endParaRPr lang="en-US" sz="2000" dirty="0">
              <a:ln w="9525">
                <a:solidFill>
                  <a:prstClr val="black"/>
                </a:solidFill>
                <a:prstDash val="solid"/>
              </a:ln>
              <a:solidFill>
                <a:schemeClr val="bg1"/>
              </a:solidFill>
              <a:effectLst>
                <a:outerShdw blurRad="12700" dist="38100" dir="2700000" algn="tl" rotWithShape="0">
                  <a:prstClr val="black">
                    <a:lumMod val="50000"/>
                  </a:prstClr>
                </a:outerShdw>
              </a:effectLst>
            </a:endParaRPr>
          </a:p>
        </p:txBody>
      </p:sp>
    </p:spTree>
    <p:extLst>
      <p:ext uri="{BB962C8B-B14F-4D97-AF65-F5344CB8AC3E}">
        <p14:creationId xmlns:p14="http://schemas.microsoft.com/office/powerpoint/2010/main" val="1379215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Nordic–Baltic Cooperation: Tilheyra Project</a:t>
            </a:r>
          </a:p>
        </p:txBody>
      </p:sp>
      <p:sp>
        <p:nvSpPr>
          <p:cNvPr id="3" name="Content Placeholder 2"/>
          <p:cNvSpPr>
            <a:spLocks noGrp="1"/>
          </p:cNvSpPr>
          <p:nvPr>
            <p:ph idx="1"/>
          </p:nvPr>
        </p:nvSpPr>
        <p:spPr/>
        <p:txBody>
          <a:bodyPr/>
          <a:lstStyle/>
          <a:p>
            <a:r>
              <a:rPr dirty="0"/>
              <a:t>Joint </a:t>
            </a:r>
            <a:r>
              <a:rPr dirty="0" err="1"/>
              <a:t>NordicPlus</a:t>
            </a:r>
            <a:r>
              <a:rPr dirty="0"/>
              <a:t> initiative across Finland, Estonia, Sweden, and Iceland.</a:t>
            </a:r>
          </a:p>
          <a:p>
            <a:r>
              <a:rPr dirty="0"/>
              <a:t>Focus on strengthening disability inclusion in Nordic–Baltic regions.</a:t>
            </a:r>
          </a:p>
          <a:p>
            <a:r>
              <a:rPr dirty="0"/>
              <a:t>Supports exchange of knowledge, best practices, and accessible service models.</a:t>
            </a:r>
          </a:p>
          <a:p>
            <a:r>
              <a:rPr dirty="0"/>
              <a:t>Promotes equal rights and participation for persons with disabilities.</a:t>
            </a:r>
          </a:p>
          <a:p>
            <a:r>
              <a:rPr dirty="0"/>
              <a:t>Hilma contributes Finland’s expertise in disability services and immigrant inclusion.</a:t>
            </a:r>
          </a:p>
        </p:txBody>
      </p:sp>
    </p:spTree>
    <p:extLst>
      <p:ext uri="{BB962C8B-B14F-4D97-AF65-F5344CB8AC3E}">
        <p14:creationId xmlns:p14="http://schemas.microsoft.com/office/powerpoint/2010/main" val="3179168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Hilma’s Role in Tilheyra: CRPD and Everyday Inclusion</a:t>
            </a:r>
          </a:p>
        </p:txBody>
      </p:sp>
      <p:sp>
        <p:nvSpPr>
          <p:cNvPr id="3" name="Content Placeholder 2"/>
          <p:cNvSpPr>
            <a:spLocks noGrp="1"/>
          </p:cNvSpPr>
          <p:nvPr>
            <p:ph idx="1"/>
          </p:nvPr>
        </p:nvSpPr>
        <p:spPr/>
        <p:txBody>
          <a:bodyPr/>
          <a:lstStyle/>
          <a:p>
            <a:r>
              <a:t>Hilma provides expert guidance on the CRPD and its practical meaning.</a:t>
            </a:r>
          </a:p>
          <a:p>
            <a:r>
              <a:t>Explaining CRPD rights in accessible, easy-to-understand language.</a:t>
            </a:r>
          </a:p>
          <a:p>
            <a:r>
              <a:t>Connecting CRPD principles with daily life: accessibility, autonomy, participation.</a:t>
            </a:r>
          </a:p>
          <a:p>
            <a:r>
              <a:t>Highlighting how CRPD supports integration of immigrants with disabilities.</a:t>
            </a:r>
          </a:p>
          <a:p>
            <a:r>
              <a:t>Helping professionals apply CRPD principles in real service structures.</a:t>
            </a:r>
          </a:p>
          <a:p>
            <a:r>
              <a:t>Promoting inclusion and equal opportunities in line with the CRPD.</a:t>
            </a:r>
          </a:p>
        </p:txBody>
      </p:sp>
    </p:spTree>
    <p:extLst>
      <p:ext uri="{BB962C8B-B14F-4D97-AF65-F5344CB8AC3E}">
        <p14:creationId xmlns:p14="http://schemas.microsoft.com/office/powerpoint/2010/main" val="2413320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7F2C3AD4-3A23-3731-DE9A-7473687360D4}"/>
              </a:ext>
            </a:extLst>
          </p:cNvPr>
          <p:cNvSpPr>
            <a:spLocks noGrp="1"/>
          </p:cNvSpPr>
          <p:nvPr>
            <p:ph idx="1"/>
          </p:nvPr>
        </p:nvSpPr>
        <p:spPr>
          <a:xfrm>
            <a:off x="0" y="2558641"/>
            <a:ext cx="12192000" cy="4384025"/>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US" b="1" dirty="0">
                <a:solidFill>
                  <a:schemeClr val="bg1"/>
                </a:solidFill>
              </a:rPr>
              <a:t>2.   Limited Awareness of Rights</a:t>
            </a:r>
            <a:endParaRPr lang="en-US" dirty="0">
              <a:solidFill>
                <a:schemeClr val="bg1"/>
              </a:solidFill>
            </a:endParaRPr>
          </a:p>
          <a:p>
            <a:pPr lvl="1">
              <a:buFont typeface="Wingdings" panose="05000000000000000000" pitchFamily="2" charset="2"/>
              <a:buChar char="Ø"/>
            </a:pPr>
            <a:r>
              <a:rPr lang="en-US" dirty="0">
                <a:solidFill>
                  <a:schemeClr val="bg1"/>
                </a:solidFill>
              </a:rPr>
              <a:t>Lack of knowledge about disability rights and support systems in Finland.</a:t>
            </a:r>
          </a:p>
          <a:p>
            <a:pPr lvl="1">
              <a:buFont typeface="Wingdings" panose="05000000000000000000" pitchFamily="2" charset="2"/>
              <a:buChar char="Ø"/>
            </a:pPr>
            <a:r>
              <a:rPr lang="en-US" dirty="0">
                <a:solidFill>
                  <a:schemeClr val="bg1"/>
                </a:solidFill>
              </a:rPr>
              <a:t>Many immigrants with disabilities in Finland are not fully aware of their rights and the support systems available to them. This lack of awareness can prevent them from accessing essential services and benefits, which are designed to aid in their health, rehabilitation, and integration.</a:t>
            </a:r>
          </a:p>
          <a:p>
            <a:pPr lvl="1">
              <a:buFont typeface="Wingdings" panose="05000000000000000000" pitchFamily="2" charset="2"/>
              <a:buChar char="Ø"/>
            </a:pPr>
            <a:r>
              <a:rPr lang="en-US" dirty="0"/>
              <a:t>Most social and financial assistance in Finland is not automatically provided; instead, clients must actively apply for it. Many immigrants with disabilities are unaware of this requirement.</a:t>
            </a:r>
          </a:p>
          <a:p>
            <a:pPr lvl="1"/>
            <a:endParaRPr lang="en-US" dirty="0"/>
          </a:p>
          <a:p>
            <a:pPr marL="0" indent="0">
              <a:buNone/>
            </a:pPr>
            <a:endParaRPr lang="fi-FI" dirty="0"/>
          </a:p>
        </p:txBody>
      </p:sp>
      <p:sp>
        <p:nvSpPr>
          <p:cNvPr id="4" name="Otsikko 1">
            <a:extLst>
              <a:ext uri="{FF2B5EF4-FFF2-40B4-BE49-F238E27FC236}">
                <a16:creationId xmlns:a16="http://schemas.microsoft.com/office/drawing/2014/main" id="{27806BE9-E55E-1D69-0B9E-3F809ABD2F5C}"/>
              </a:ext>
            </a:extLst>
          </p:cNvPr>
          <p:cNvSpPr txBox="1">
            <a:spLocks/>
          </p:cNvSpPr>
          <p:nvPr/>
        </p:nvSpPr>
        <p:spPr>
          <a:xfrm>
            <a:off x="0" y="729843"/>
            <a:ext cx="12192000" cy="1476110"/>
          </a:xfrm>
          <a:prstGeom prst="rect">
            <a:avLst/>
          </a:prstGeom>
          <a:solidFill>
            <a:srgbClr val="00B0F0"/>
          </a:solidFill>
        </p:spPr>
        <p:style>
          <a:lnRef idx="2">
            <a:schemeClr val="accent4">
              <a:shade val="15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algn="ctr"/>
            <a:r>
              <a:rPr lang="en-US" sz="2400" b="1" dirty="0"/>
              <a:t>Challenges Faced by Immigrant Individuals with Disabilities</a:t>
            </a:r>
            <a:br>
              <a:rPr lang="en-US" sz="2400" b="1" dirty="0"/>
            </a:br>
            <a:r>
              <a:rPr lang="en-US" sz="2400" b="1" dirty="0">
                <a:solidFill>
                  <a:schemeClr val="bg1"/>
                </a:solidFill>
              </a:rPr>
              <a:t> (</a:t>
            </a:r>
            <a:r>
              <a:rPr lang="en-US" sz="2400" b="1" i="1" dirty="0">
                <a:solidFill>
                  <a:schemeClr val="bg1"/>
                </a:solidFill>
              </a:rPr>
              <a:t>Knowledge and Information</a:t>
            </a:r>
            <a:r>
              <a:rPr lang="en-US" sz="2400" b="1" dirty="0">
                <a:solidFill>
                  <a:schemeClr val="bg1"/>
                </a:solidFill>
              </a:rPr>
              <a:t>) </a:t>
            </a:r>
            <a:endParaRPr lang="fi-FI" sz="2400" b="1" dirty="0">
              <a:solidFill>
                <a:schemeClr val="bg1"/>
              </a:solidFill>
            </a:endParaRPr>
          </a:p>
        </p:txBody>
      </p:sp>
    </p:spTree>
    <p:extLst>
      <p:ext uri="{BB962C8B-B14F-4D97-AF65-F5344CB8AC3E}">
        <p14:creationId xmlns:p14="http://schemas.microsoft.com/office/powerpoint/2010/main" val="3637306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7F2C3AD4-3A23-3731-DE9A-7473687360D4}"/>
              </a:ext>
            </a:extLst>
          </p:cNvPr>
          <p:cNvSpPr>
            <a:spLocks noGrp="1"/>
          </p:cNvSpPr>
          <p:nvPr>
            <p:ph idx="1"/>
          </p:nvPr>
        </p:nvSpPr>
        <p:spPr>
          <a:xfrm>
            <a:off x="0" y="2692866"/>
            <a:ext cx="12192000" cy="4249801"/>
          </a:xfrm>
        </p:spPr>
        <p:style>
          <a:lnRef idx="2">
            <a:schemeClr val="dk1"/>
          </a:lnRef>
          <a:fillRef idx="1">
            <a:schemeClr val="lt1"/>
          </a:fillRef>
          <a:effectRef idx="0">
            <a:schemeClr val="dk1"/>
          </a:effectRef>
          <a:fontRef idx="minor">
            <a:schemeClr val="dk1"/>
          </a:fontRef>
        </p:style>
        <p:txBody>
          <a:bodyPr>
            <a:normAutofit/>
          </a:bodyPr>
          <a:lstStyle/>
          <a:p>
            <a:pPr marL="0" indent="0" algn="l">
              <a:buNone/>
            </a:pPr>
            <a:r>
              <a:rPr lang="en-US" b="1" dirty="0">
                <a:solidFill>
                  <a:schemeClr val="bg1"/>
                </a:solidFill>
              </a:rPr>
              <a:t>3-   Access to Healthcare</a:t>
            </a:r>
            <a:endParaRPr lang="en-US" dirty="0">
              <a:solidFill>
                <a:schemeClr val="bg1"/>
              </a:solidFill>
            </a:endParaRPr>
          </a:p>
          <a:p>
            <a:pPr lvl="1" algn="l"/>
            <a:r>
              <a:rPr lang="en-US" dirty="0">
                <a:solidFill>
                  <a:schemeClr val="bg1"/>
                </a:solidFill>
              </a:rPr>
              <a:t>Issues with navigating the Finnish healthcare system.</a:t>
            </a:r>
          </a:p>
          <a:p>
            <a:pPr lvl="1"/>
            <a:r>
              <a:rPr lang="en-US" dirty="0">
                <a:solidFill>
                  <a:schemeClr val="bg1"/>
                </a:solidFill>
              </a:rPr>
              <a:t>Immigrants with disabilities or chronic conditions often face difficulties in accessing healthcare. </a:t>
            </a:r>
          </a:p>
          <a:p>
            <a:pPr lvl="1"/>
            <a:r>
              <a:rPr lang="en-US" dirty="0">
                <a:solidFill>
                  <a:schemeClr val="bg1"/>
                </a:solidFill>
              </a:rPr>
              <a:t>This is partly due to administrative challenges, such as understanding the Finnish healthcare system, and partly due to long waiting times, particularly for specialized treatments. </a:t>
            </a:r>
          </a:p>
          <a:p>
            <a:pPr lvl="1"/>
            <a:r>
              <a:rPr lang="en-US" dirty="0">
                <a:solidFill>
                  <a:schemeClr val="bg1"/>
                </a:solidFill>
              </a:rPr>
              <a:t>Many immigrants are unaware of their healthcare rights and the support services available to them</a:t>
            </a:r>
          </a:p>
          <a:p>
            <a:pPr marL="457200" lvl="1" indent="0" algn="l">
              <a:buNone/>
            </a:pPr>
            <a:endParaRPr lang="en-US" dirty="0">
              <a:solidFill>
                <a:schemeClr val="bg1"/>
              </a:solidFill>
            </a:endParaRPr>
          </a:p>
          <a:p>
            <a:pPr lvl="1"/>
            <a:endParaRPr lang="en-US" dirty="0">
              <a:solidFill>
                <a:schemeClr val="bg1"/>
              </a:solidFill>
            </a:endParaRPr>
          </a:p>
          <a:p>
            <a:pPr marL="0" indent="0">
              <a:buNone/>
            </a:pPr>
            <a:endParaRPr lang="fi-FI" dirty="0"/>
          </a:p>
        </p:txBody>
      </p:sp>
      <p:sp>
        <p:nvSpPr>
          <p:cNvPr id="4" name="Otsikko 1">
            <a:extLst>
              <a:ext uri="{FF2B5EF4-FFF2-40B4-BE49-F238E27FC236}">
                <a16:creationId xmlns:a16="http://schemas.microsoft.com/office/drawing/2014/main" id="{46BA814F-9681-47C4-65A3-900B48278A07}"/>
              </a:ext>
            </a:extLst>
          </p:cNvPr>
          <p:cNvSpPr txBox="1">
            <a:spLocks/>
          </p:cNvSpPr>
          <p:nvPr/>
        </p:nvSpPr>
        <p:spPr>
          <a:xfrm>
            <a:off x="0" y="687897"/>
            <a:ext cx="12192000" cy="1625600"/>
          </a:xfrm>
          <a:prstGeom prst="rect">
            <a:avLst/>
          </a:prstGeom>
          <a:solidFill>
            <a:srgbClr val="00B0F0"/>
          </a:solidFill>
        </p:spPr>
        <p:style>
          <a:lnRef idx="2">
            <a:schemeClr val="accent4">
              <a:shade val="15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algn="ctr"/>
            <a:r>
              <a:rPr lang="en-US" sz="2400" b="1" dirty="0"/>
              <a:t>Challenges Faced by Immigrant Individuals with Disabilities</a:t>
            </a:r>
            <a:br>
              <a:rPr lang="en-US" sz="2400" b="1" dirty="0"/>
            </a:br>
            <a:r>
              <a:rPr lang="en-US" sz="2400" b="1" dirty="0">
                <a:solidFill>
                  <a:schemeClr val="bg1"/>
                </a:solidFill>
              </a:rPr>
              <a:t> (</a:t>
            </a:r>
            <a:r>
              <a:rPr lang="en-US" sz="2400" b="1" i="1" dirty="0">
                <a:solidFill>
                  <a:schemeClr val="bg1"/>
                </a:solidFill>
              </a:rPr>
              <a:t>Knowledge and Information</a:t>
            </a:r>
            <a:r>
              <a:rPr lang="en-US" sz="2400" b="1" dirty="0">
                <a:solidFill>
                  <a:schemeClr val="bg1"/>
                </a:solidFill>
              </a:rPr>
              <a:t>) </a:t>
            </a:r>
            <a:endParaRPr lang="fi-FI" sz="2400" b="1" dirty="0">
              <a:solidFill>
                <a:schemeClr val="bg1"/>
              </a:solidFill>
            </a:endParaRPr>
          </a:p>
        </p:txBody>
      </p:sp>
    </p:spTree>
    <p:extLst>
      <p:ext uri="{BB962C8B-B14F-4D97-AF65-F5344CB8AC3E}">
        <p14:creationId xmlns:p14="http://schemas.microsoft.com/office/powerpoint/2010/main" val="3551611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7F2C3AD4-3A23-3731-DE9A-7473687360D4}"/>
              </a:ext>
            </a:extLst>
          </p:cNvPr>
          <p:cNvSpPr>
            <a:spLocks noGrp="1"/>
          </p:cNvSpPr>
          <p:nvPr>
            <p:ph idx="1"/>
          </p:nvPr>
        </p:nvSpPr>
        <p:spPr>
          <a:xfrm>
            <a:off x="0" y="2625754"/>
            <a:ext cx="12192000" cy="4316913"/>
          </a:xfrm>
        </p:spPr>
        <p:style>
          <a:lnRef idx="2">
            <a:schemeClr val="dk1"/>
          </a:lnRef>
          <a:fillRef idx="1">
            <a:schemeClr val="lt1"/>
          </a:fillRef>
          <a:effectRef idx="0">
            <a:schemeClr val="dk1"/>
          </a:effectRef>
          <a:fontRef idx="minor">
            <a:schemeClr val="dk1"/>
          </a:fontRef>
        </p:style>
        <p:txBody>
          <a:bodyPr anchor="ctr">
            <a:normAutofit/>
          </a:bodyPr>
          <a:lstStyle/>
          <a:p>
            <a:pPr marL="0" indent="0">
              <a:buNone/>
            </a:pPr>
            <a:r>
              <a:rPr lang="en-US" b="1" dirty="0">
                <a:solidFill>
                  <a:schemeClr val="bg1"/>
                </a:solidFill>
              </a:rPr>
              <a:t>4.   Cultural Stigma , Social Isolation</a:t>
            </a:r>
            <a:endParaRPr lang="en-US" dirty="0">
              <a:solidFill>
                <a:schemeClr val="bg1"/>
              </a:solidFill>
            </a:endParaRPr>
          </a:p>
          <a:p>
            <a:pPr lvl="1"/>
            <a:r>
              <a:rPr lang="en-US" dirty="0">
                <a:solidFill>
                  <a:schemeClr val="bg1"/>
                </a:solidFill>
              </a:rPr>
              <a:t>Difficulty in building social networks and support systems.</a:t>
            </a:r>
          </a:p>
          <a:p>
            <a:pPr lvl="1"/>
            <a:r>
              <a:rPr lang="en-US" dirty="0">
                <a:solidFill>
                  <a:schemeClr val="bg1"/>
                </a:solidFill>
              </a:rPr>
              <a:t>Attitudes towards disabilities in different cultures can lead to isolation.</a:t>
            </a:r>
          </a:p>
          <a:p>
            <a:pPr lvl="1"/>
            <a:r>
              <a:rPr lang="en-US" dirty="0">
                <a:solidFill>
                  <a:schemeClr val="bg1"/>
                </a:solidFill>
              </a:rPr>
              <a:t>Cultural stigma surrounding disabilities can significantly impact individuals’ lives, especially among immigrant communities, where attitudes towards disabilities may vary widely based on cultural backgrounds. </a:t>
            </a:r>
          </a:p>
          <a:p>
            <a:pPr lvl="1"/>
            <a:r>
              <a:rPr lang="en-US" dirty="0">
                <a:solidFill>
                  <a:schemeClr val="bg1"/>
                </a:solidFill>
              </a:rPr>
              <a:t>In many societies, disabilities may be misunderstood, stigmatized, or even seen as a source of shame, which can lead to social isolation and reluctance to seek support.</a:t>
            </a:r>
          </a:p>
          <a:p>
            <a:pPr marL="457200" lvl="1" indent="0" algn="l">
              <a:buNone/>
            </a:pPr>
            <a:endParaRPr lang="en-US" dirty="0">
              <a:solidFill>
                <a:schemeClr val="bg1"/>
              </a:solidFill>
            </a:endParaRPr>
          </a:p>
          <a:p>
            <a:pPr lvl="1"/>
            <a:endParaRPr lang="en-US" dirty="0">
              <a:solidFill>
                <a:schemeClr val="bg1"/>
              </a:solidFill>
            </a:endParaRPr>
          </a:p>
          <a:p>
            <a:pPr marL="0" indent="0">
              <a:buNone/>
            </a:pPr>
            <a:endParaRPr lang="fi-FI" dirty="0"/>
          </a:p>
        </p:txBody>
      </p:sp>
      <p:sp>
        <p:nvSpPr>
          <p:cNvPr id="4" name="Otsikko 1">
            <a:extLst>
              <a:ext uri="{FF2B5EF4-FFF2-40B4-BE49-F238E27FC236}">
                <a16:creationId xmlns:a16="http://schemas.microsoft.com/office/drawing/2014/main" id="{46BA814F-9681-47C4-65A3-900B48278A07}"/>
              </a:ext>
            </a:extLst>
          </p:cNvPr>
          <p:cNvSpPr txBox="1">
            <a:spLocks/>
          </p:cNvSpPr>
          <p:nvPr/>
        </p:nvSpPr>
        <p:spPr>
          <a:xfrm>
            <a:off x="0" y="612396"/>
            <a:ext cx="12192000" cy="1625600"/>
          </a:xfrm>
          <a:prstGeom prst="rect">
            <a:avLst/>
          </a:prstGeom>
          <a:solidFill>
            <a:srgbClr val="00B0F0"/>
          </a:solidFill>
        </p:spPr>
        <p:style>
          <a:lnRef idx="2">
            <a:schemeClr val="accent4">
              <a:shade val="15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algn="ctr"/>
            <a:r>
              <a:rPr lang="en-US" sz="2400" b="1" dirty="0"/>
              <a:t>Challenges Faced by Immigrant Individuals with Disabilities</a:t>
            </a:r>
            <a:br>
              <a:rPr lang="en-US" sz="2400" b="1" dirty="0"/>
            </a:br>
            <a:r>
              <a:rPr lang="en-US" sz="2400" b="1" dirty="0">
                <a:solidFill>
                  <a:schemeClr val="bg1"/>
                </a:solidFill>
              </a:rPr>
              <a:t> (</a:t>
            </a:r>
            <a:r>
              <a:rPr lang="en-US" sz="2400" b="1" i="1" dirty="0">
                <a:solidFill>
                  <a:schemeClr val="bg1"/>
                </a:solidFill>
              </a:rPr>
              <a:t>Knowledge and Information</a:t>
            </a:r>
            <a:r>
              <a:rPr lang="en-US" sz="2400" b="1" dirty="0">
                <a:solidFill>
                  <a:schemeClr val="bg1"/>
                </a:solidFill>
              </a:rPr>
              <a:t>) </a:t>
            </a:r>
            <a:endParaRPr lang="fi-FI" sz="2400" b="1" dirty="0">
              <a:solidFill>
                <a:schemeClr val="bg1"/>
              </a:solidFill>
            </a:endParaRPr>
          </a:p>
        </p:txBody>
      </p:sp>
    </p:spTree>
    <p:extLst>
      <p:ext uri="{BB962C8B-B14F-4D97-AF65-F5344CB8AC3E}">
        <p14:creationId xmlns:p14="http://schemas.microsoft.com/office/powerpoint/2010/main" val="3800546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7F2C3AD4-3A23-3731-DE9A-7473687360D4}"/>
              </a:ext>
            </a:extLst>
          </p:cNvPr>
          <p:cNvSpPr>
            <a:spLocks noGrp="1"/>
          </p:cNvSpPr>
          <p:nvPr>
            <p:ph idx="1"/>
          </p:nvPr>
        </p:nvSpPr>
        <p:spPr>
          <a:xfrm>
            <a:off x="0" y="2608976"/>
            <a:ext cx="12192000" cy="4333691"/>
          </a:xfrm>
        </p:spPr>
        <p:style>
          <a:lnRef idx="2">
            <a:schemeClr val="dk1"/>
          </a:lnRef>
          <a:fillRef idx="1">
            <a:schemeClr val="lt1"/>
          </a:fillRef>
          <a:effectRef idx="0">
            <a:schemeClr val="dk1"/>
          </a:effectRef>
          <a:fontRef idx="minor">
            <a:schemeClr val="dk1"/>
          </a:fontRef>
        </p:style>
        <p:txBody>
          <a:bodyPr anchor="ctr">
            <a:normAutofit/>
          </a:bodyPr>
          <a:lstStyle/>
          <a:p>
            <a:pPr marL="0" indent="0" algn="l">
              <a:buNone/>
            </a:pPr>
            <a:r>
              <a:rPr lang="fi-FI" b="1" dirty="0">
                <a:solidFill>
                  <a:schemeClr val="bg1"/>
                </a:solidFill>
              </a:rPr>
              <a:t>5.   </a:t>
            </a:r>
            <a:r>
              <a:rPr lang="fi-FI" sz="2400" b="1" dirty="0" err="1">
                <a:solidFill>
                  <a:schemeClr val="bg1"/>
                </a:solidFill>
              </a:rPr>
              <a:t>Employment</a:t>
            </a:r>
            <a:r>
              <a:rPr lang="fi-FI" sz="2400" b="1" dirty="0">
                <a:solidFill>
                  <a:schemeClr val="bg1"/>
                </a:solidFill>
              </a:rPr>
              <a:t> and </a:t>
            </a:r>
            <a:r>
              <a:rPr lang="fi-FI" sz="2400" b="1" dirty="0" err="1">
                <a:solidFill>
                  <a:schemeClr val="bg1"/>
                </a:solidFill>
              </a:rPr>
              <a:t>Economic</a:t>
            </a:r>
            <a:r>
              <a:rPr lang="fi-FI" sz="2400" b="1" dirty="0">
                <a:solidFill>
                  <a:schemeClr val="bg1"/>
                </a:solidFill>
              </a:rPr>
              <a:t> </a:t>
            </a:r>
            <a:r>
              <a:rPr lang="fi-FI" sz="2400" b="1" dirty="0" err="1">
                <a:solidFill>
                  <a:schemeClr val="bg1"/>
                </a:solidFill>
              </a:rPr>
              <a:t>Independence</a:t>
            </a:r>
            <a:r>
              <a:rPr lang="fi-FI" sz="2400" b="1" dirty="0">
                <a:solidFill>
                  <a:schemeClr val="bg1"/>
                </a:solidFill>
              </a:rPr>
              <a:t>, </a:t>
            </a:r>
            <a:r>
              <a:rPr lang="en-US" sz="2400" b="1" dirty="0">
                <a:solidFill>
                  <a:schemeClr val="bg1"/>
                </a:solidFill>
              </a:rPr>
              <a:t>Employment Discrimination.</a:t>
            </a:r>
          </a:p>
          <a:p>
            <a:pPr lvl="1"/>
            <a:r>
              <a:rPr lang="en-US" dirty="0">
                <a:solidFill>
                  <a:schemeClr val="bg1"/>
                </a:solidFill>
              </a:rPr>
              <a:t>Barriers to employment opportunities.</a:t>
            </a:r>
          </a:p>
          <a:p>
            <a:pPr lvl="1"/>
            <a:r>
              <a:rPr lang="en-US" dirty="0">
                <a:solidFill>
                  <a:schemeClr val="bg1"/>
                </a:solidFill>
              </a:rPr>
              <a:t>Many individuals with disabilities or chronic conditions face barriers to entering the workforce. For immigrants, this challenge can be compounded by language skills, lack of recognition of foreign qualifications, and potential discrimination. </a:t>
            </a:r>
          </a:p>
          <a:p>
            <a:pPr lvl="1"/>
            <a:r>
              <a:rPr lang="en-US" dirty="0">
                <a:solidFill>
                  <a:schemeClr val="bg1"/>
                </a:solidFill>
              </a:rPr>
              <a:t>Promoting inclusive employment policies that consider both the immigrant background and disabilities is essential for economic independence and integration.</a:t>
            </a:r>
          </a:p>
          <a:p>
            <a:pPr marL="457200" lvl="1" indent="0" algn="l">
              <a:buNone/>
            </a:pPr>
            <a:endParaRPr lang="en-US" dirty="0">
              <a:solidFill>
                <a:schemeClr val="bg1"/>
              </a:solidFill>
            </a:endParaRPr>
          </a:p>
          <a:p>
            <a:pPr lvl="1"/>
            <a:endParaRPr lang="en-US" dirty="0">
              <a:solidFill>
                <a:schemeClr val="bg1"/>
              </a:solidFill>
            </a:endParaRPr>
          </a:p>
          <a:p>
            <a:pPr marL="0" indent="0">
              <a:buNone/>
            </a:pPr>
            <a:endParaRPr lang="fi-FI" dirty="0"/>
          </a:p>
        </p:txBody>
      </p:sp>
      <p:sp>
        <p:nvSpPr>
          <p:cNvPr id="4" name="Otsikko 1">
            <a:extLst>
              <a:ext uri="{FF2B5EF4-FFF2-40B4-BE49-F238E27FC236}">
                <a16:creationId xmlns:a16="http://schemas.microsoft.com/office/drawing/2014/main" id="{46BA814F-9681-47C4-65A3-900B48278A07}"/>
              </a:ext>
            </a:extLst>
          </p:cNvPr>
          <p:cNvSpPr txBox="1">
            <a:spLocks/>
          </p:cNvSpPr>
          <p:nvPr/>
        </p:nvSpPr>
        <p:spPr>
          <a:xfrm>
            <a:off x="0" y="662730"/>
            <a:ext cx="12192000" cy="1625600"/>
          </a:xfrm>
          <a:prstGeom prst="rect">
            <a:avLst/>
          </a:prstGeom>
          <a:solidFill>
            <a:srgbClr val="00B0F0"/>
          </a:solidFill>
        </p:spPr>
        <p:style>
          <a:lnRef idx="2">
            <a:schemeClr val="accent4">
              <a:shade val="15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algn="ctr"/>
            <a:r>
              <a:rPr lang="en-US" sz="2400" b="1" dirty="0"/>
              <a:t>Challenges Faced by Immigrant Individuals with Disabilities</a:t>
            </a:r>
            <a:br>
              <a:rPr lang="en-US" sz="2400" b="1" dirty="0"/>
            </a:br>
            <a:r>
              <a:rPr lang="en-US" sz="2400" b="1" dirty="0">
                <a:solidFill>
                  <a:schemeClr val="bg1"/>
                </a:solidFill>
              </a:rPr>
              <a:t> (</a:t>
            </a:r>
            <a:r>
              <a:rPr lang="en-US" sz="2400" b="1" i="1" dirty="0">
                <a:solidFill>
                  <a:schemeClr val="bg1"/>
                </a:solidFill>
              </a:rPr>
              <a:t>Knowledge and Information</a:t>
            </a:r>
            <a:r>
              <a:rPr lang="en-US" sz="2400" b="1" dirty="0">
                <a:solidFill>
                  <a:schemeClr val="bg1"/>
                </a:solidFill>
              </a:rPr>
              <a:t>) </a:t>
            </a:r>
            <a:endParaRPr lang="fi-FI" sz="2400" b="1" dirty="0">
              <a:solidFill>
                <a:schemeClr val="bg1"/>
              </a:solidFill>
            </a:endParaRPr>
          </a:p>
        </p:txBody>
      </p:sp>
    </p:spTree>
    <p:extLst>
      <p:ext uri="{BB962C8B-B14F-4D97-AF65-F5344CB8AC3E}">
        <p14:creationId xmlns:p14="http://schemas.microsoft.com/office/powerpoint/2010/main" val="3339396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061DAA7-1764-1D3C-1DCA-6A3DF3965AB6}"/>
              </a:ext>
            </a:extLst>
          </p:cNvPr>
          <p:cNvSpPr>
            <a:spLocks noGrp="1"/>
          </p:cNvSpPr>
          <p:nvPr>
            <p:ph type="title"/>
          </p:nvPr>
        </p:nvSpPr>
        <p:spPr>
          <a:xfrm>
            <a:off x="1988345" y="-11279"/>
            <a:ext cx="7821612" cy="1512888"/>
          </a:xfr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nchor="ctr">
            <a:noAutofit/>
          </a:bodyPr>
          <a:lstStyle/>
          <a:p>
            <a:r>
              <a:rPr lang="en-US" sz="3200" b="1" dirty="0">
                <a:ln w="22225">
                  <a:solidFill>
                    <a:schemeClr val="accent2"/>
                  </a:solidFill>
                  <a:prstDash val="solid"/>
                </a:ln>
                <a:solidFill>
                  <a:schemeClr val="accent2">
                    <a:lumMod val="40000"/>
                    <a:lumOff val="60000"/>
                  </a:schemeClr>
                </a:solidFill>
                <a:effectLst>
                  <a:glow rad="63500">
                    <a:schemeClr val="accent1">
                      <a:satMod val="175000"/>
                      <a:alpha val="40000"/>
                    </a:schemeClr>
                  </a:glow>
                </a:effectLst>
              </a:rPr>
              <a:t> </a:t>
            </a:r>
            <a:r>
              <a:rPr lang="en-US" sz="2800" b="1" dirty="0">
                <a:ln w="22225">
                  <a:solidFill>
                    <a:schemeClr val="accent2"/>
                  </a:solidFill>
                  <a:prstDash val="solid"/>
                </a:ln>
                <a:solidFill>
                  <a:schemeClr val="accent2">
                    <a:lumMod val="40000"/>
                    <a:lumOff val="60000"/>
                  </a:schemeClr>
                </a:solidFill>
                <a:effectLst>
                  <a:glow rad="63500">
                    <a:schemeClr val="accent1">
                      <a:satMod val="175000"/>
                      <a:alpha val="40000"/>
                    </a:schemeClr>
                  </a:glow>
                </a:effectLst>
              </a:rPr>
              <a:t>Opportunities for immigrant individuals</a:t>
            </a:r>
            <a:endParaRPr lang="fi-FI" sz="2800" b="1" dirty="0">
              <a:ln w="22225">
                <a:solidFill>
                  <a:schemeClr val="accent2"/>
                </a:solidFill>
                <a:prstDash val="solid"/>
              </a:ln>
              <a:solidFill>
                <a:schemeClr val="accent2">
                  <a:lumMod val="40000"/>
                  <a:lumOff val="60000"/>
                </a:schemeClr>
              </a:solidFill>
              <a:effectLst>
                <a:glow rad="63500">
                  <a:schemeClr val="accent1">
                    <a:satMod val="175000"/>
                    <a:alpha val="40000"/>
                  </a:schemeClr>
                </a:glow>
              </a:effectLst>
            </a:endParaRPr>
          </a:p>
        </p:txBody>
      </p:sp>
      <p:sp>
        <p:nvSpPr>
          <p:cNvPr id="26" name="Tekstin paikkamerkki 25">
            <a:extLst>
              <a:ext uri="{FF2B5EF4-FFF2-40B4-BE49-F238E27FC236}">
                <a16:creationId xmlns:a16="http://schemas.microsoft.com/office/drawing/2014/main" id="{E4FFA5D3-D01E-2E17-39FB-3715189CF024}"/>
              </a:ext>
            </a:extLst>
          </p:cNvPr>
          <p:cNvSpPr>
            <a:spLocks noGrp="1"/>
          </p:cNvSpPr>
          <p:nvPr>
            <p:ph type="body" idx="1"/>
          </p:nvPr>
        </p:nvSpPr>
        <p:spPr>
          <a:xfrm>
            <a:off x="0" y="1512888"/>
            <a:ext cx="12192000" cy="992187"/>
          </a:xfrm>
          <a:solidFill>
            <a:schemeClr val="tx2">
              <a:lumMod val="10000"/>
              <a:lumOff val="90000"/>
            </a:schemeClr>
          </a:solidFill>
          <a:ln>
            <a:solidFill>
              <a:srgbClr val="C00000"/>
            </a:solidFill>
          </a:ln>
        </p:spPr>
        <p:txBody>
          <a:bodyPr>
            <a:normAutofit fontScale="92500" lnSpcReduction="20000"/>
          </a:bodyPr>
          <a:lstStyle/>
          <a:p>
            <a:r>
              <a:rPr lang="en-US" b="0" dirty="0">
                <a:solidFill>
                  <a:schemeClr val="bg1"/>
                </a:solidFill>
              </a:rPr>
              <a:t>In Finland, disabled immigrants have access to various opportunities for social, educational, and employment integration, thanks to supportive laws and organizations dedicated to inclusivity. Here are some key opportunities: </a:t>
            </a:r>
            <a:r>
              <a:rPr lang="en-US" dirty="0">
                <a:solidFill>
                  <a:schemeClr val="bg1"/>
                </a:solidFill>
              </a:rPr>
              <a:t>(122 law) !</a:t>
            </a:r>
            <a:endParaRPr lang="fi-FI" dirty="0">
              <a:solidFill>
                <a:schemeClr val="bg1"/>
              </a:solidFill>
            </a:endParaRPr>
          </a:p>
        </p:txBody>
      </p:sp>
      <p:sp>
        <p:nvSpPr>
          <p:cNvPr id="27" name="Sisällön paikkamerkki 26">
            <a:extLst>
              <a:ext uri="{FF2B5EF4-FFF2-40B4-BE49-F238E27FC236}">
                <a16:creationId xmlns:a16="http://schemas.microsoft.com/office/drawing/2014/main" id="{FAC4D633-FADF-B63E-1632-C606CFA0072B}"/>
              </a:ext>
            </a:extLst>
          </p:cNvPr>
          <p:cNvSpPr>
            <a:spLocks noGrp="1"/>
          </p:cNvSpPr>
          <p:nvPr>
            <p:ph sz="half" idx="2"/>
          </p:nvPr>
        </p:nvSpPr>
        <p:spPr>
          <a:xfrm>
            <a:off x="0" y="2505073"/>
            <a:ext cx="5997575" cy="5124451"/>
          </a:xfrm>
          <a:solidFill>
            <a:srgbClr val="00B0F0"/>
          </a:solidFill>
          <a:ln>
            <a:solidFill>
              <a:srgbClr val="00B0F0"/>
            </a:solidFill>
          </a:ln>
        </p:spPr>
        <p:txBody>
          <a:bodyPr>
            <a:noAutofit/>
          </a:bodyPr>
          <a:lstStyle/>
          <a:p>
            <a:pPr>
              <a:buFont typeface="Wingdings" panose="05000000000000000000" pitchFamily="2" charset="2"/>
              <a:buChar char="§"/>
            </a:pPr>
            <a:r>
              <a:rPr lang="en-US" sz="2000" dirty="0">
                <a:solidFill>
                  <a:schemeClr val="bg1"/>
                </a:solidFill>
              </a:rPr>
              <a:t>Service and rehabilitation plans.</a:t>
            </a:r>
          </a:p>
          <a:p>
            <a:pPr>
              <a:buFont typeface="Wingdings" panose="05000000000000000000" pitchFamily="2" charset="2"/>
              <a:buChar char="§"/>
            </a:pPr>
            <a:r>
              <a:rPr lang="en-US" sz="2000" dirty="0">
                <a:solidFill>
                  <a:schemeClr val="bg1"/>
                </a:solidFill>
              </a:rPr>
              <a:t>Authorities and other bodies like Hilma !</a:t>
            </a:r>
          </a:p>
          <a:p>
            <a:pPr>
              <a:buFont typeface="Wingdings" panose="05000000000000000000" pitchFamily="2" charset="2"/>
              <a:buChar char="§"/>
            </a:pPr>
            <a:r>
              <a:rPr lang="en-US" sz="2000" dirty="0">
                <a:solidFill>
                  <a:schemeClr val="bg1"/>
                </a:solidFill>
              </a:rPr>
              <a:t>Kela – The Social Insurance Institution of Finland. Social services office.</a:t>
            </a:r>
          </a:p>
          <a:p>
            <a:pPr>
              <a:buFont typeface="Wingdings" panose="05000000000000000000" pitchFamily="2" charset="2"/>
              <a:buChar char="§"/>
            </a:pPr>
            <a:r>
              <a:rPr lang="en-US" sz="2000" dirty="0">
                <a:solidFill>
                  <a:schemeClr val="bg1"/>
                </a:solidFill>
              </a:rPr>
              <a:t>Financial assistance.</a:t>
            </a:r>
          </a:p>
          <a:p>
            <a:pPr>
              <a:buFont typeface="Wingdings" panose="05000000000000000000" pitchFamily="2" charset="2"/>
              <a:buChar char="§"/>
            </a:pPr>
            <a:r>
              <a:rPr lang="en-US" sz="2000" dirty="0">
                <a:solidFill>
                  <a:schemeClr val="bg1"/>
                </a:solidFill>
              </a:rPr>
              <a:t>Disability allowance.</a:t>
            </a:r>
          </a:p>
          <a:p>
            <a:pPr>
              <a:buFont typeface="Wingdings" panose="05000000000000000000" pitchFamily="2" charset="2"/>
              <a:buChar char="§"/>
            </a:pPr>
            <a:r>
              <a:rPr lang="en-US" sz="2000" dirty="0">
                <a:solidFill>
                  <a:schemeClr val="bg1"/>
                </a:solidFill>
              </a:rPr>
              <a:t>Rehabilitation allowance.</a:t>
            </a:r>
          </a:p>
          <a:p>
            <a:pPr>
              <a:buFont typeface="Wingdings" panose="05000000000000000000" pitchFamily="2" charset="2"/>
              <a:buChar char="§"/>
            </a:pPr>
            <a:r>
              <a:rPr lang="en-US" sz="2000" dirty="0">
                <a:solidFill>
                  <a:schemeClr val="bg1"/>
                </a:solidFill>
              </a:rPr>
              <a:t>Sickness allowance.</a:t>
            </a:r>
          </a:p>
          <a:p>
            <a:pPr>
              <a:buFont typeface="Wingdings" panose="05000000000000000000" pitchFamily="2" charset="2"/>
              <a:buChar char="§"/>
            </a:pPr>
            <a:r>
              <a:rPr lang="en-US" sz="2000" dirty="0">
                <a:solidFill>
                  <a:schemeClr val="bg1"/>
                </a:solidFill>
              </a:rPr>
              <a:t>Special food and clothing costs.</a:t>
            </a:r>
          </a:p>
          <a:p>
            <a:pPr>
              <a:buFont typeface="Wingdings" panose="05000000000000000000" pitchFamily="2" charset="2"/>
              <a:buChar char="§"/>
            </a:pPr>
            <a:r>
              <a:rPr lang="en-US" sz="2000" dirty="0">
                <a:solidFill>
                  <a:schemeClr val="bg1"/>
                </a:solidFill>
              </a:rPr>
              <a:t>Housing allowance.</a:t>
            </a:r>
          </a:p>
        </p:txBody>
      </p:sp>
      <p:sp>
        <p:nvSpPr>
          <p:cNvPr id="29" name="Sisällön paikkamerkki 28">
            <a:extLst>
              <a:ext uri="{FF2B5EF4-FFF2-40B4-BE49-F238E27FC236}">
                <a16:creationId xmlns:a16="http://schemas.microsoft.com/office/drawing/2014/main" id="{79607A45-525E-1B08-748D-D3DCBCAB121C}"/>
              </a:ext>
            </a:extLst>
          </p:cNvPr>
          <p:cNvSpPr>
            <a:spLocks noGrp="1"/>
          </p:cNvSpPr>
          <p:nvPr>
            <p:ph sz="quarter" idx="4"/>
          </p:nvPr>
        </p:nvSpPr>
        <p:spPr>
          <a:xfrm>
            <a:off x="5997575" y="2505074"/>
            <a:ext cx="6194425" cy="5124450"/>
          </a:xfrm>
          <a:solidFill>
            <a:schemeClr val="accent3">
              <a:lumMod val="20000"/>
              <a:lumOff val="80000"/>
            </a:schemeClr>
          </a:solidFill>
          <a:ln>
            <a:solidFill>
              <a:srgbClr val="00B0F0"/>
            </a:solidFill>
          </a:ln>
        </p:spPr>
        <p:txBody>
          <a:bodyPr>
            <a:normAutofit/>
          </a:bodyPr>
          <a:lstStyle/>
          <a:p>
            <a:pPr>
              <a:buFont typeface="Wingdings" panose="05000000000000000000" pitchFamily="2" charset="2"/>
              <a:buChar char="§"/>
            </a:pPr>
            <a:r>
              <a:rPr lang="en-US" sz="2000" dirty="0">
                <a:solidFill>
                  <a:schemeClr val="bg1"/>
                </a:solidFill>
              </a:rPr>
              <a:t>Income support.</a:t>
            </a:r>
          </a:p>
          <a:p>
            <a:pPr>
              <a:buFont typeface="Wingdings" panose="05000000000000000000" pitchFamily="2" charset="2"/>
              <a:buChar char="§"/>
            </a:pPr>
            <a:r>
              <a:rPr lang="en-US" sz="2000" dirty="0" err="1">
                <a:solidFill>
                  <a:schemeClr val="bg1"/>
                </a:solidFill>
              </a:rPr>
              <a:t>Labour</a:t>
            </a:r>
            <a:r>
              <a:rPr lang="en-US" sz="2000" dirty="0">
                <a:solidFill>
                  <a:schemeClr val="bg1"/>
                </a:solidFill>
              </a:rPr>
              <a:t> market support.</a:t>
            </a:r>
          </a:p>
          <a:p>
            <a:pPr>
              <a:buFont typeface="Wingdings" panose="05000000000000000000" pitchFamily="2" charset="2"/>
              <a:buChar char="§"/>
            </a:pPr>
            <a:r>
              <a:rPr lang="en-US" sz="2000" dirty="0">
                <a:solidFill>
                  <a:schemeClr val="bg1"/>
                </a:solidFill>
              </a:rPr>
              <a:t>Social loans.</a:t>
            </a:r>
          </a:p>
          <a:p>
            <a:pPr>
              <a:buFont typeface="Wingdings" panose="05000000000000000000" pitchFamily="2" charset="2"/>
              <a:buChar char="§"/>
            </a:pPr>
            <a:r>
              <a:rPr lang="en-US" sz="2000" dirty="0">
                <a:solidFill>
                  <a:srgbClr val="FF0000"/>
                </a:solidFill>
              </a:rPr>
              <a:t>Disability tax reduction.</a:t>
            </a:r>
          </a:p>
          <a:p>
            <a:pPr>
              <a:buFont typeface="Wingdings" panose="05000000000000000000" pitchFamily="2" charset="2"/>
              <a:buChar char="§"/>
            </a:pPr>
            <a:r>
              <a:rPr lang="en-US" sz="2000" dirty="0">
                <a:solidFill>
                  <a:schemeClr val="bg1"/>
                </a:solidFill>
              </a:rPr>
              <a:t>Mental health services. </a:t>
            </a:r>
          </a:p>
          <a:p>
            <a:pPr>
              <a:buFont typeface="Wingdings" panose="05000000000000000000" pitchFamily="2" charset="2"/>
              <a:buChar char="§"/>
            </a:pPr>
            <a:r>
              <a:rPr lang="en-US" sz="2000" dirty="0">
                <a:solidFill>
                  <a:schemeClr val="bg1"/>
                </a:solidFill>
              </a:rPr>
              <a:t>Organizations and associations.</a:t>
            </a:r>
          </a:p>
          <a:p>
            <a:pPr>
              <a:buFont typeface="Wingdings" panose="05000000000000000000" pitchFamily="2" charset="2"/>
              <a:buChar char="§"/>
            </a:pPr>
            <a:r>
              <a:rPr lang="en-US" sz="2000" dirty="0">
                <a:solidFill>
                  <a:schemeClr val="bg1"/>
                </a:solidFill>
              </a:rPr>
              <a:t>Applying for services.</a:t>
            </a:r>
          </a:p>
          <a:p>
            <a:pPr>
              <a:buFont typeface="Wingdings" panose="05000000000000000000" pitchFamily="2" charset="2"/>
              <a:buChar char="§"/>
            </a:pPr>
            <a:r>
              <a:rPr lang="en-US" sz="2000" dirty="0">
                <a:solidFill>
                  <a:schemeClr val="bg1"/>
                </a:solidFill>
              </a:rPr>
              <a:t>Applications and decisions.</a:t>
            </a:r>
          </a:p>
          <a:p>
            <a:pPr>
              <a:buFont typeface="Wingdings" panose="05000000000000000000" pitchFamily="2" charset="2"/>
              <a:buChar char="§"/>
            </a:pPr>
            <a:r>
              <a:rPr lang="en-US" sz="2000" dirty="0">
                <a:solidFill>
                  <a:schemeClr val="bg1"/>
                </a:solidFill>
              </a:rPr>
              <a:t>Appealing a decision.</a:t>
            </a:r>
            <a:endParaRPr lang="fi-FI" sz="2000" dirty="0">
              <a:solidFill>
                <a:schemeClr val="bg1"/>
              </a:solidFill>
            </a:endParaRPr>
          </a:p>
        </p:txBody>
      </p:sp>
      <p:pic>
        <p:nvPicPr>
          <p:cNvPr id="31" name="Kuva 30" descr="Kuva, joka sisältää kohteen auto, piha-, ajoneuvo, maa-ajoneuvo">
            <a:extLst>
              <a:ext uri="{FF2B5EF4-FFF2-40B4-BE49-F238E27FC236}">
                <a16:creationId xmlns:a16="http://schemas.microsoft.com/office/drawing/2014/main" id="{1A7D4F0B-5FEA-09E3-4B5E-A498C9653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1333" y="0"/>
            <a:ext cx="2370667" cy="1501609"/>
          </a:xfrm>
          <a:prstGeom prst="rect">
            <a:avLst/>
          </a:prstGeom>
        </p:spPr>
      </p:pic>
      <p:pic>
        <p:nvPicPr>
          <p:cNvPr id="33" name="Kuva 32" descr="Kuva, joka sisältää kohteen henkilö, toimistotarvikkeet, vaate, Toimistoväline">
            <a:extLst>
              <a:ext uri="{FF2B5EF4-FFF2-40B4-BE49-F238E27FC236}">
                <a16:creationId xmlns:a16="http://schemas.microsoft.com/office/drawing/2014/main" id="{E946B99B-C702-4C7E-6117-77FB63339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988345" cy="1501609"/>
          </a:xfrm>
          <a:prstGeom prst="rect">
            <a:avLst/>
          </a:prstGeom>
        </p:spPr>
      </p:pic>
    </p:spTree>
    <p:extLst>
      <p:ext uri="{BB962C8B-B14F-4D97-AF65-F5344CB8AC3E}">
        <p14:creationId xmlns:p14="http://schemas.microsoft.com/office/powerpoint/2010/main" val="891711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5E6161-5F34-B11D-BD17-36890E336814}"/>
              </a:ext>
            </a:extLst>
          </p:cNvPr>
          <p:cNvSpPr>
            <a:spLocks noGrp="1"/>
          </p:cNvSpPr>
          <p:nvPr>
            <p:ph type="title"/>
          </p:nvPr>
        </p:nvSpPr>
        <p:spPr/>
        <p:txBody>
          <a:bodyPr>
            <a:normAutofit fontScale="90000"/>
          </a:bodyPr>
          <a:lstStyle/>
          <a:p>
            <a:r>
              <a:rPr lang="fi-FI" sz="2800" b="1" i="0" dirty="0">
                <a:solidFill>
                  <a:srgbClr val="FF0000"/>
                </a:solidFill>
                <a:effectLst/>
                <a:latin typeface="Noto Sans" panose="020B0502040504020204" pitchFamily="34" charset="0"/>
              </a:rPr>
              <a:t>          Vammaisten maahanmuuttajien tukikeskus Hilma</a:t>
            </a:r>
            <a:br>
              <a:rPr lang="fi-FI" sz="2800" dirty="0"/>
            </a:br>
            <a:r>
              <a:rPr lang="fi-FI" sz="2800" b="0" i="0" dirty="0">
                <a:solidFill>
                  <a:srgbClr val="000000"/>
                </a:solidFill>
                <a:effectLst/>
                <a:latin typeface="Noto Sans" panose="020B0502040504020204" pitchFamily="34" charset="0"/>
              </a:rPr>
              <a:t>Iiris-keskus, </a:t>
            </a:r>
            <a:br>
              <a:rPr lang="fi-FI" sz="2800" b="0" i="0" dirty="0">
                <a:solidFill>
                  <a:srgbClr val="000000"/>
                </a:solidFill>
                <a:effectLst/>
                <a:latin typeface="Noto Sans" panose="020B0502040504020204" pitchFamily="34" charset="0"/>
              </a:rPr>
            </a:br>
            <a:r>
              <a:rPr lang="fi-FI" sz="2800" b="0" i="0" dirty="0">
                <a:solidFill>
                  <a:srgbClr val="000000"/>
                </a:solidFill>
                <a:effectLst/>
                <a:latin typeface="Noto Sans" panose="020B0502040504020204" pitchFamily="34" charset="0"/>
              </a:rPr>
              <a:t>Marjaniementie 74, 5. krs, </a:t>
            </a:r>
            <a:br>
              <a:rPr lang="fi-FI" sz="2800" b="0" i="0" dirty="0">
                <a:solidFill>
                  <a:srgbClr val="000000"/>
                </a:solidFill>
                <a:effectLst/>
                <a:latin typeface="Noto Sans" panose="020B0502040504020204" pitchFamily="34" charset="0"/>
              </a:rPr>
            </a:br>
            <a:r>
              <a:rPr lang="fi-FI" sz="2800" b="0" i="0" dirty="0">
                <a:solidFill>
                  <a:srgbClr val="000000"/>
                </a:solidFill>
                <a:effectLst/>
                <a:latin typeface="Noto Sans" panose="020B0502040504020204" pitchFamily="34" charset="0"/>
              </a:rPr>
              <a:t>00930 Helsinki (Itäkeskus)</a:t>
            </a:r>
            <a:endParaRPr lang="fi-FI" sz="2800" dirty="0"/>
          </a:p>
        </p:txBody>
      </p:sp>
      <p:pic>
        <p:nvPicPr>
          <p:cNvPr id="5" name="Sisällön paikkamerkki 4" descr="Kuva, joka sisältää kohteen piha-, taivas, rakennus, maa-ajoneuvo&#10;&#10;Kuvaus luotu automaattisesti">
            <a:extLst>
              <a:ext uri="{FF2B5EF4-FFF2-40B4-BE49-F238E27FC236}">
                <a16:creationId xmlns:a16="http://schemas.microsoft.com/office/drawing/2014/main" id="{18DA0FAD-AB8B-750A-A84D-422D3342A9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3336" y="1686187"/>
            <a:ext cx="7281644" cy="4932727"/>
          </a:xfrm>
        </p:spPr>
      </p:pic>
    </p:spTree>
    <p:extLst>
      <p:ext uri="{BB962C8B-B14F-4D97-AF65-F5344CB8AC3E}">
        <p14:creationId xmlns:p14="http://schemas.microsoft.com/office/powerpoint/2010/main" val="2556220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Otsikko 1"/>
          <p:cNvSpPr txBox="1">
            <a:spLocks noGrp="1"/>
          </p:cNvSpPr>
          <p:nvPr>
            <p:ph type="title"/>
          </p:nvPr>
        </p:nvSpPr>
        <p:spPr>
          <a:xfrm>
            <a:off x="838200" y="0"/>
            <a:ext cx="10515600" cy="1317626"/>
          </a:xfrm>
          <a:gradFill rotWithShape="0">
            <a:gsLst>
              <a:gs pos="0">
                <a:srgbClr val="9B2D2A"/>
              </a:gs>
              <a:gs pos="100000">
                <a:srgbClr val="CB3D3A"/>
              </a:gs>
            </a:gsLst>
            <a:lin ang="16200000"/>
          </a:gradFill>
          <a:effectLst>
            <a:outerShdw dist="22997" dir="5400000" algn="tl" rotWithShape="0">
              <a:srgbClr val="000000">
                <a:alpha val="34998"/>
              </a:srgbClr>
            </a:outerShdw>
          </a:effectLst>
        </p:spPr>
        <p:txBody>
          <a:bodyPr anchor="ctr"/>
          <a:lstStyle/>
          <a:p>
            <a:pPr algn="ctr" eaLnBrk="1" hangingPunct="1"/>
            <a:r>
              <a:rPr lang="fi-FI" altLang="fi-FI" dirty="0">
                <a:solidFill>
                  <a:srgbClr val="FFFFFF"/>
                </a:solidFill>
                <a:latin typeface="Calibri" panose="020F0502020204030204" pitchFamily="34" charset="0"/>
              </a:rPr>
              <a:t>Facebook, </a:t>
            </a:r>
            <a:r>
              <a:rPr lang="fi-FI" altLang="fi-FI" dirty="0" err="1">
                <a:solidFill>
                  <a:srgbClr val="FFFFFF"/>
                </a:solidFill>
                <a:latin typeface="Calibri" panose="020F0502020204030204" pitchFamily="34" charset="0"/>
              </a:rPr>
              <a:t>website</a:t>
            </a:r>
            <a:r>
              <a:rPr lang="fi-FI" altLang="fi-FI" dirty="0">
                <a:solidFill>
                  <a:srgbClr val="FFFFFF"/>
                </a:solidFill>
                <a:latin typeface="Calibri" panose="020F0502020204030204" pitchFamily="34" charset="0"/>
              </a:rPr>
              <a:t>, </a:t>
            </a:r>
            <a:r>
              <a:rPr lang="fi-FI" altLang="fi-FI" dirty="0" err="1">
                <a:solidFill>
                  <a:srgbClr val="FFFFFF"/>
                </a:solidFill>
                <a:latin typeface="Calibri" panose="020F0502020204030204" pitchFamily="34" charset="0"/>
              </a:rPr>
              <a:t>youtube</a:t>
            </a:r>
            <a:endParaRPr altLang="fi-FI" dirty="0">
              <a:solidFill>
                <a:srgbClr val="FFFFFF"/>
              </a:solidFill>
              <a:latin typeface="Calibri" panose="020F0502020204030204" pitchFamily="34" charset="0"/>
            </a:endParaRPr>
          </a:p>
        </p:txBody>
      </p:sp>
      <p:sp>
        <p:nvSpPr>
          <p:cNvPr id="11267" name="Sisällön paikkamerkki 2"/>
          <p:cNvSpPr txBox="1">
            <a:spLocks noGrp="1"/>
          </p:cNvSpPr>
          <p:nvPr>
            <p:ph idx="1"/>
          </p:nvPr>
        </p:nvSpPr>
        <p:spPr>
          <a:xfrm>
            <a:off x="1788516" y="1535675"/>
            <a:ext cx="7996332" cy="3663193"/>
          </a:xfrm>
          <a:solidFill>
            <a:schemeClr val="accent2">
              <a:lumMod val="20000"/>
              <a:lumOff val="80000"/>
            </a:schemeClr>
          </a:solidFill>
        </p:spPr>
        <p:txBody>
          <a:bodyPr>
            <a:normAutofit lnSpcReduction="10000"/>
          </a:bodyPr>
          <a:lstStyle/>
          <a:p>
            <a:pPr eaLnBrk="1" hangingPunct="1">
              <a:lnSpc>
                <a:spcPct val="90000"/>
              </a:lnSpc>
            </a:pPr>
            <a:r>
              <a:rPr lang="fi-FI" altLang="fi-FI" sz="2400" dirty="0">
                <a:solidFill>
                  <a:schemeClr val="bg1"/>
                </a:solidFill>
                <a:cs typeface="Calibri"/>
                <a:hlinkClick r:id="rId3">
                  <a:extLst>
                    <a:ext uri="{A12FA001-AC4F-418D-AE19-62706E023703}">
                      <ahyp:hlinkClr xmlns:ahyp="http://schemas.microsoft.com/office/drawing/2018/hyperlinkcolor" val="tx"/>
                    </a:ext>
                  </a:extLst>
                </a:hlinkClick>
              </a:rPr>
              <a:t>https://www.facebook.com/palveluneuvoja.tukikeskushilma</a:t>
            </a:r>
            <a:endParaRPr lang="fi-FI" altLang="fi-FI" sz="2400" dirty="0">
              <a:solidFill>
                <a:schemeClr val="bg1"/>
              </a:solidFill>
              <a:cs typeface="Calibri"/>
            </a:endParaRPr>
          </a:p>
          <a:p>
            <a:pPr eaLnBrk="1" hangingPunct="1">
              <a:lnSpc>
                <a:spcPct val="90000"/>
              </a:lnSpc>
            </a:pPr>
            <a:r>
              <a:rPr lang="fi-FI" altLang="fi-FI" sz="2400" dirty="0">
                <a:solidFill>
                  <a:schemeClr val="bg1"/>
                </a:solidFill>
                <a:cs typeface="Calibri"/>
                <a:hlinkClick r:id="rId4">
                  <a:extLst>
                    <a:ext uri="{A12FA001-AC4F-418D-AE19-62706E023703}">
                      <ahyp:hlinkClr xmlns:ahyp="http://schemas.microsoft.com/office/drawing/2018/hyperlinkcolor" val="tx"/>
                    </a:ext>
                  </a:extLst>
                </a:hlinkClick>
              </a:rPr>
              <a:t>https://www.tukikeskushilma.fi/</a:t>
            </a:r>
            <a:r>
              <a:rPr lang="fi-FI" altLang="fi-FI" sz="2400" dirty="0">
                <a:solidFill>
                  <a:schemeClr val="bg1"/>
                </a:solidFill>
                <a:cs typeface="Calibri"/>
              </a:rPr>
              <a:t> </a:t>
            </a:r>
          </a:p>
          <a:p>
            <a:pPr eaLnBrk="1" hangingPunct="1">
              <a:lnSpc>
                <a:spcPct val="90000"/>
              </a:lnSpc>
            </a:pPr>
            <a:r>
              <a:rPr lang="fi-FI" altLang="fi-FI" sz="2400" dirty="0">
                <a:solidFill>
                  <a:schemeClr val="bg1"/>
                </a:solidFill>
                <a:cs typeface="Calibri"/>
                <a:hlinkClick r:id="rId5">
                  <a:extLst>
                    <a:ext uri="{A12FA001-AC4F-418D-AE19-62706E023703}">
                      <ahyp:hlinkClr xmlns:ahyp="http://schemas.microsoft.com/office/drawing/2018/hyperlinkcolor" val="tx"/>
                    </a:ext>
                  </a:extLst>
                </a:hlinkClick>
              </a:rPr>
              <a:t>https://www.youtube.com/channel/UC47tYsN75npR_UQNWE-LimA</a:t>
            </a:r>
            <a:r>
              <a:rPr lang="fi-FI" altLang="fi-FI" sz="2400" dirty="0">
                <a:solidFill>
                  <a:schemeClr val="bg1"/>
                </a:solidFill>
                <a:cs typeface="Calibri"/>
              </a:rPr>
              <a:t> </a:t>
            </a:r>
          </a:p>
          <a:p>
            <a:pPr eaLnBrk="1" hangingPunct="1">
              <a:lnSpc>
                <a:spcPct val="90000"/>
              </a:lnSpc>
            </a:pPr>
            <a:r>
              <a:rPr lang="fi-FI" altLang="fi-FI" sz="2400" dirty="0">
                <a:solidFill>
                  <a:schemeClr val="bg1"/>
                </a:solidFill>
                <a:cs typeface="Calibri"/>
                <a:hlinkClick r:id="rId6">
                  <a:extLst>
                    <a:ext uri="{A12FA001-AC4F-418D-AE19-62706E023703}">
                      <ahyp:hlinkClr xmlns:ahyp="http://schemas.microsoft.com/office/drawing/2018/hyperlinkcolor" val="tx"/>
                    </a:ext>
                  </a:extLst>
                </a:hlinkClick>
              </a:rPr>
              <a:t>https://www.instagram.com/tukikeskushilma/?hl=fi</a:t>
            </a:r>
            <a:r>
              <a:rPr lang="fi-FI" altLang="fi-FI" sz="2400" dirty="0">
                <a:solidFill>
                  <a:schemeClr val="bg1"/>
                </a:solidFill>
                <a:cs typeface="Calibri"/>
              </a:rPr>
              <a:t> </a:t>
            </a:r>
          </a:p>
          <a:p>
            <a:pPr eaLnBrk="1" hangingPunct="1">
              <a:lnSpc>
                <a:spcPct val="90000"/>
              </a:lnSpc>
            </a:pPr>
            <a:r>
              <a:rPr lang="fi-FI" altLang="fi-FI" sz="2400" dirty="0">
                <a:solidFill>
                  <a:schemeClr val="bg1"/>
                </a:solidFill>
                <a:cs typeface="Calibri"/>
                <a:hlinkClick r:id="rId7">
                  <a:extLst>
                    <a:ext uri="{A12FA001-AC4F-418D-AE19-62706E023703}">
                      <ahyp:hlinkClr xmlns:ahyp="http://schemas.microsoft.com/office/drawing/2018/hyperlinkcolor" val="tx"/>
                    </a:ext>
                  </a:extLst>
                </a:hlinkClick>
              </a:rPr>
              <a:t>https://twitter.com/search?q=tukikeskushilma&amp;src=typd</a:t>
            </a:r>
            <a:r>
              <a:rPr lang="fi-FI" altLang="fi-FI" sz="2400" dirty="0">
                <a:solidFill>
                  <a:schemeClr val="bg1"/>
                </a:solidFill>
                <a:cs typeface="Calibri"/>
              </a:rPr>
              <a:t> </a:t>
            </a:r>
          </a:p>
          <a:p>
            <a:pPr eaLnBrk="1" hangingPunct="1">
              <a:lnSpc>
                <a:spcPct val="90000"/>
              </a:lnSpc>
            </a:pPr>
            <a:r>
              <a:rPr lang="fi-FI" altLang="fi-FI" sz="2400" dirty="0" err="1">
                <a:solidFill>
                  <a:schemeClr val="bg1"/>
                </a:solidFill>
                <a:cs typeface="Calibri"/>
              </a:rPr>
              <a:t>Newsletter</a:t>
            </a:r>
            <a:r>
              <a:rPr lang="fi-FI" altLang="fi-FI" sz="2400" dirty="0">
                <a:solidFill>
                  <a:schemeClr val="bg1"/>
                </a:solidFill>
                <a:cs typeface="Calibri"/>
              </a:rPr>
              <a:t>: </a:t>
            </a:r>
            <a:r>
              <a:rPr lang="fi-FI" altLang="fi-FI" sz="2400" dirty="0">
                <a:solidFill>
                  <a:schemeClr val="bg1"/>
                </a:solidFill>
                <a:cs typeface="Calibri"/>
                <a:hlinkClick r:id="rId8">
                  <a:extLst>
                    <a:ext uri="{A12FA001-AC4F-418D-AE19-62706E023703}">
                      <ahyp:hlinkClr xmlns:ahyp="http://schemas.microsoft.com/office/drawing/2018/hyperlinkcolor" val="tx"/>
                    </a:ext>
                  </a:extLst>
                </a:hlinkClick>
              </a:rPr>
              <a:t>https://tukikeskushilma.fi/</a:t>
            </a:r>
            <a:r>
              <a:rPr lang="fi-FI" altLang="fi-FI" sz="2400" dirty="0">
                <a:solidFill>
                  <a:schemeClr val="bg1"/>
                </a:solidFill>
                <a:cs typeface="Calibri"/>
              </a:rPr>
              <a:t> </a:t>
            </a:r>
          </a:p>
        </p:txBody>
      </p:sp>
      <p:pic>
        <p:nvPicPr>
          <p:cNvPr id="7" name="Kuva 6">
            <a:extLst>
              <a:ext uri="{FF2B5EF4-FFF2-40B4-BE49-F238E27FC236}">
                <a16:creationId xmlns:a16="http://schemas.microsoft.com/office/drawing/2014/main" id="{543904FB-FE7F-4AAA-90ED-393D6DF20F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125" y="5416918"/>
            <a:ext cx="952500" cy="952500"/>
          </a:xfrm>
          <a:prstGeom prst="rect">
            <a:avLst/>
          </a:prstGeom>
        </p:spPr>
      </p:pic>
      <p:pic>
        <p:nvPicPr>
          <p:cNvPr id="9" name="Kuva 8">
            <a:extLst>
              <a:ext uri="{FF2B5EF4-FFF2-40B4-BE49-F238E27FC236}">
                <a16:creationId xmlns:a16="http://schemas.microsoft.com/office/drawing/2014/main" id="{1625D94B-4442-4F81-A3E4-E6FD5DA91B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7470" y="5439819"/>
            <a:ext cx="952500" cy="952500"/>
          </a:xfrm>
          <a:prstGeom prst="rect">
            <a:avLst/>
          </a:prstGeom>
        </p:spPr>
      </p:pic>
      <p:pic>
        <p:nvPicPr>
          <p:cNvPr id="11" name="Kuva 10" descr="Kuva, joka sisältää kohteen piirtäminen&#10;&#10;Kuvaus luotu automaattisesti">
            <a:extLst>
              <a:ext uri="{FF2B5EF4-FFF2-40B4-BE49-F238E27FC236}">
                <a16:creationId xmlns:a16="http://schemas.microsoft.com/office/drawing/2014/main" id="{66EAE4A9-CEEC-45AF-B114-694C012F5C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76361" y="5485161"/>
            <a:ext cx="952500" cy="952500"/>
          </a:xfrm>
          <a:prstGeom prst="rect">
            <a:avLst/>
          </a:prstGeom>
        </p:spPr>
      </p:pic>
      <p:pic>
        <p:nvPicPr>
          <p:cNvPr id="13" name="Kuva 12">
            <a:extLst>
              <a:ext uri="{FF2B5EF4-FFF2-40B4-BE49-F238E27FC236}">
                <a16:creationId xmlns:a16="http://schemas.microsoft.com/office/drawing/2014/main" id="{7E7EAC13-2D65-48DC-91DB-A35A1A2B3E3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45956" y="5461367"/>
            <a:ext cx="1242071" cy="828047"/>
          </a:xfrm>
          <a:prstGeom prst="rect">
            <a:avLst/>
          </a:prstGeom>
        </p:spPr>
      </p:pic>
      <p:pic>
        <p:nvPicPr>
          <p:cNvPr id="15" name="Kuva 14" descr="Kuva, joka sisältää kohteen tietokone, matkapuhelin&#10;&#10;Kuvaus luotu automaattisesti">
            <a:extLst>
              <a:ext uri="{FF2B5EF4-FFF2-40B4-BE49-F238E27FC236}">
                <a16:creationId xmlns:a16="http://schemas.microsoft.com/office/drawing/2014/main" id="{72C4A8AA-4D6C-4D2E-B809-E810AE203E5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72100" y="5416918"/>
            <a:ext cx="1521342" cy="1014228"/>
          </a:xfrm>
          <a:prstGeom prst="rect">
            <a:avLst/>
          </a:prstGeom>
        </p:spPr>
      </p:pic>
      <p:pic>
        <p:nvPicPr>
          <p:cNvPr id="3" name="Kuva 2" descr="Kuva, joka sisältää kohteen teksti, sanomalehti&#10;&#10;Kuvaus luotu automaattisesti">
            <a:extLst>
              <a:ext uri="{FF2B5EF4-FFF2-40B4-BE49-F238E27FC236}">
                <a16:creationId xmlns:a16="http://schemas.microsoft.com/office/drawing/2014/main" id="{E9E2C38C-888C-4D0C-AED8-860EA52B090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26516" y="5416918"/>
            <a:ext cx="1041094" cy="1194973"/>
          </a:xfrm>
          <a:prstGeom prst="rect">
            <a:avLst/>
          </a:prstGeom>
        </p:spPr>
      </p:pic>
    </p:spTree>
    <p:extLst>
      <p:ext uri="{BB962C8B-B14F-4D97-AF65-F5344CB8AC3E}">
        <p14:creationId xmlns:p14="http://schemas.microsoft.com/office/powerpoint/2010/main" val="2712434670"/>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1">
            <a:extLst>
              <a:ext uri="{FF2B5EF4-FFF2-40B4-BE49-F238E27FC236}">
                <a16:creationId xmlns:a16="http://schemas.microsoft.com/office/drawing/2014/main" id="{A8ACBB1E-7517-7187-1E1A-A044FDF9158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57300" y="457200"/>
            <a:ext cx="3810000" cy="2857500"/>
          </a:xfrm>
          <a:prstGeom prst="rect">
            <a:avLst/>
          </a:prstGeom>
          <a:ln>
            <a:noFill/>
          </a:ln>
          <a:effectLst>
            <a:outerShdw blurRad="292100" dist="139700" dir="2700000" algn="tl" rotWithShape="0">
              <a:srgbClr val="333333">
                <a:alpha val="65000"/>
              </a:srgbClr>
            </a:outerShdw>
          </a:effectLst>
        </p:spPr>
      </p:pic>
      <p:pic>
        <p:nvPicPr>
          <p:cNvPr id="5" name="Kuva 4" descr="2">
            <a:extLst>
              <a:ext uri="{FF2B5EF4-FFF2-40B4-BE49-F238E27FC236}">
                <a16:creationId xmlns:a16="http://schemas.microsoft.com/office/drawing/2014/main" id="{534EA168-2835-DA35-EF23-C92CED1F672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7124700" y="457200"/>
            <a:ext cx="3810000" cy="2857500"/>
          </a:xfrm>
          <a:prstGeom prst="rect">
            <a:avLst/>
          </a:prstGeom>
          <a:ln>
            <a:noFill/>
          </a:ln>
          <a:effectLst>
            <a:outerShdw blurRad="292100" dist="139700" dir="2700000" algn="tl" rotWithShape="0">
              <a:srgbClr val="333333">
                <a:alpha val="65000"/>
              </a:srgbClr>
            </a:outerShdw>
          </a:effectLst>
        </p:spPr>
      </p:pic>
      <p:pic>
        <p:nvPicPr>
          <p:cNvPr id="7" name="Kuva 6" descr="3">
            <a:extLst>
              <a:ext uri="{FF2B5EF4-FFF2-40B4-BE49-F238E27FC236}">
                <a16:creationId xmlns:a16="http://schemas.microsoft.com/office/drawing/2014/main" id="{6CBB75EF-3488-EE8A-231A-4EDF6D20BB77}"/>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257300" y="3543300"/>
            <a:ext cx="3810000" cy="2857500"/>
          </a:xfrm>
          <a:prstGeom prst="rect">
            <a:avLst/>
          </a:prstGeom>
          <a:ln>
            <a:noFill/>
          </a:ln>
          <a:effectLst>
            <a:outerShdw blurRad="292100" dist="139700" dir="2700000" algn="tl" rotWithShape="0">
              <a:srgbClr val="333333">
                <a:alpha val="65000"/>
              </a:srgbClr>
            </a:outerShdw>
          </a:effectLst>
        </p:spPr>
      </p:pic>
      <p:pic>
        <p:nvPicPr>
          <p:cNvPr id="9" name="Kuva 8" descr="4">
            <a:extLst>
              <a:ext uri="{FF2B5EF4-FFF2-40B4-BE49-F238E27FC236}">
                <a16:creationId xmlns:a16="http://schemas.microsoft.com/office/drawing/2014/main" id="{B7C21A07-778A-4B3A-85D8-EF90FCE6970A}"/>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7124700" y="3543300"/>
            <a:ext cx="3810000" cy="2857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674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E33CB2-1C08-862E-0221-AE07D419BD12}"/>
              </a:ext>
            </a:extLst>
          </p:cNvPr>
          <p:cNvSpPr>
            <a:spLocks noGrp="1"/>
          </p:cNvSpPr>
          <p:nvPr>
            <p:ph type="ctrTitle"/>
          </p:nvPr>
        </p:nvSpPr>
        <p:spPr>
          <a:xfrm>
            <a:off x="0" y="1382478"/>
            <a:ext cx="12192000" cy="2046522"/>
          </a:xfrm>
          <a:ln/>
        </p:spPr>
        <p:style>
          <a:lnRef idx="2">
            <a:schemeClr val="dk1"/>
          </a:lnRef>
          <a:fillRef idx="1">
            <a:schemeClr val="lt1"/>
          </a:fillRef>
          <a:effectRef idx="0">
            <a:schemeClr val="dk1"/>
          </a:effectRef>
          <a:fontRef idx="minor">
            <a:schemeClr val="dk1"/>
          </a:fontRef>
        </p:style>
        <p:txBody>
          <a:bodyPr anchor="ctr">
            <a:normAutofit/>
          </a:bodyPr>
          <a:lstStyle/>
          <a:p>
            <a:r>
              <a:rPr lang="en-US" sz="3200" b="1" dirty="0">
                <a:ln w="9525">
                  <a:solidFill>
                    <a:schemeClr val="bg1"/>
                  </a:solidFill>
                  <a:prstDash val="solid"/>
                </a:ln>
                <a:effectLst>
                  <a:outerShdw blurRad="12700" dist="38100" dir="2700000" algn="tl" rotWithShape="0">
                    <a:schemeClr val="bg1">
                      <a:lumMod val="50000"/>
                    </a:schemeClr>
                  </a:outerShdw>
                </a:effectLst>
              </a:rPr>
              <a:t>Challenges and opportunities faced by immigrant individuals with disabilities and long-term illnesses in Finland</a:t>
            </a:r>
            <a:br>
              <a:rPr lang="en-US" sz="3200" b="1" dirty="0">
                <a:ln w="9525">
                  <a:solidFill>
                    <a:schemeClr val="bg1"/>
                  </a:solidFill>
                  <a:prstDash val="solid"/>
                </a:ln>
                <a:effectLst>
                  <a:outerShdw blurRad="12700" dist="38100" dir="2700000" algn="tl" rotWithShape="0">
                    <a:schemeClr val="bg1">
                      <a:lumMod val="50000"/>
                    </a:schemeClr>
                  </a:outerShdw>
                </a:effectLst>
              </a:rPr>
            </a:br>
            <a:r>
              <a:rPr lang="en-US" sz="3200" b="1" dirty="0">
                <a:ln w="9525">
                  <a:solidFill>
                    <a:schemeClr val="bg1"/>
                  </a:solidFill>
                  <a:prstDash val="solid"/>
                </a:ln>
                <a:effectLst>
                  <a:outerShdw blurRad="12700" dist="38100" dir="2700000" algn="tl" rotWithShape="0">
                    <a:schemeClr val="bg1">
                      <a:lumMod val="50000"/>
                    </a:schemeClr>
                  </a:outerShdw>
                </a:effectLst>
              </a:rPr>
              <a:t>              </a:t>
            </a:r>
            <a:r>
              <a:rPr lang="en-US" sz="3100" b="1" dirty="0">
                <a:ln w="9525">
                  <a:solidFill>
                    <a:schemeClr val="bg1"/>
                  </a:solidFill>
                  <a:prstDash val="solid"/>
                </a:ln>
                <a:solidFill>
                  <a:srgbClr val="FF0000"/>
                </a:solidFill>
                <a:effectLst>
                  <a:outerShdw blurRad="12700" dist="38100" dir="2700000" algn="tl" rotWithShape="0">
                    <a:schemeClr val="bg1">
                      <a:lumMod val="50000"/>
                    </a:schemeClr>
                  </a:outerShdw>
                </a:effectLst>
              </a:rPr>
              <a:t>How Hilma tries to help and effect change </a:t>
            </a:r>
            <a:endParaRPr lang="fi-FI" sz="31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pic>
        <p:nvPicPr>
          <p:cNvPr id="7" name="Kuva 6" descr="Kuva, joka sisältää kohteen teksti, Fontti, logo, Grafiikka">
            <a:extLst>
              <a:ext uri="{FF2B5EF4-FFF2-40B4-BE49-F238E27FC236}">
                <a16:creationId xmlns:a16="http://schemas.microsoft.com/office/drawing/2014/main" id="{99594DDA-C547-7604-8129-0B91C17C1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2807" y="3678287"/>
            <a:ext cx="5427677" cy="1631944"/>
          </a:xfrm>
          <a:prstGeom prst="rect">
            <a:avLst/>
          </a:prstGeom>
          <a:ln>
            <a:noFill/>
          </a:ln>
          <a:effectLst>
            <a:outerShdw blurRad="190500" algn="tl" rotWithShape="0">
              <a:srgbClr val="000000">
                <a:alpha val="70000"/>
              </a:srgbClr>
            </a:outerShdw>
          </a:effectLst>
        </p:spPr>
      </p:pic>
      <p:sp>
        <p:nvSpPr>
          <p:cNvPr id="8" name="Suorakulmio 7">
            <a:extLst>
              <a:ext uri="{FF2B5EF4-FFF2-40B4-BE49-F238E27FC236}">
                <a16:creationId xmlns:a16="http://schemas.microsoft.com/office/drawing/2014/main" id="{C7FA1F09-6534-4B70-AE97-C3ECF44B2BE4}"/>
              </a:ext>
            </a:extLst>
          </p:cNvPr>
          <p:cNvSpPr/>
          <p:nvPr/>
        </p:nvSpPr>
        <p:spPr>
          <a:xfrm>
            <a:off x="6003635" y="2551837"/>
            <a:ext cx="184731"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endParaRPr lang="fi-FI" sz="2800" b="1" dirty="0">
              <a:ln/>
              <a:solidFill>
                <a:schemeClr val="accent4"/>
              </a:solidFill>
            </a:endParaRPr>
          </a:p>
        </p:txBody>
      </p:sp>
      <p:pic>
        <p:nvPicPr>
          <p:cNvPr id="6" name="Kuva 5" descr="Kuva, joka sisältää kohteen teksti, kuvakaappaus, Suorakaide, Fontti">
            <a:extLst>
              <a:ext uri="{FF2B5EF4-FFF2-40B4-BE49-F238E27FC236}">
                <a16:creationId xmlns:a16="http://schemas.microsoft.com/office/drawing/2014/main" id="{ED9D4B96-AB18-826D-85AC-DE674A9A6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390650"/>
          </a:xfrm>
          <a:prstGeom prst="rect">
            <a:avLst/>
          </a:prstGeom>
        </p:spPr>
      </p:pic>
      <p:sp>
        <p:nvSpPr>
          <p:cNvPr id="4" name="Tekstiruutu 3">
            <a:extLst>
              <a:ext uri="{FF2B5EF4-FFF2-40B4-BE49-F238E27FC236}">
                <a16:creationId xmlns:a16="http://schemas.microsoft.com/office/drawing/2014/main" id="{110CA60C-9AE1-0CFB-5645-916E761F0D19}"/>
              </a:ext>
            </a:extLst>
          </p:cNvPr>
          <p:cNvSpPr txBox="1"/>
          <p:nvPr/>
        </p:nvSpPr>
        <p:spPr>
          <a:xfrm>
            <a:off x="3303165" y="5207180"/>
            <a:ext cx="6102990" cy="1200329"/>
          </a:xfrm>
          <a:prstGeom prst="rect">
            <a:avLst/>
          </a:prstGeom>
          <a:noFill/>
        </p:spPr>
        <p:txBody>
          <a:bodyPr wrap="square">
            <a:spAutoFit/>
          </a:bodyPr>
          <a:lstStyle/>
          <a:p>
            <a:br>
              <a:rPr lang="fi-FI" sz="1800" dirty="0">
                <a:solidFill>
                  <a:srgbClr val="FFFF00"/>
                </a:solidFill>
              </a:rPr>
            </a:br>
            <a:r>
              <a:rPr lang="fi-FI" sz="1800" dirty="0" err="1">
                <a:solidFill>
                  <a:srgbClr val="FFFF00"/>
                </a:solidFill>
                <a:latin typeface="Noto Sans" panose="020B0502040504020204" pitchFamily="34" charset="0"/>
              </a:rPr>
              <a:t>Address</a:t>
            </a:r>
            <a:r>
              <a:rPr lang="fi-FI" sz="1800" dirty="0">
                <a:solidFill>
                  <a:srgbClr val="FFFF00"/>
                </a:solidFill>
                <a:latin typeface="Noto Sans" panose="020B0502040504020204" pitchFamily="34" charset="0"/>
              </a:rPr>
              <a:t>: Marjaniementie 74, 5. krs, </a:t>
            </a:r>
            <a:br>
              <a:rPr lang="fi-FI" sz="1800" dirty="0">
                <a:solidFill>
                  <a:srgbClr val="FFFF00"/>
                </a:solidFill>
                <a:latin typeface="Noto Sans" panose="020B0502040504020204" pitchFamily="34" charset="0"/>
              </a:rPr>
            </a:br>
            <a:r>
              <a:rPr lang="fi-FI" sz="1800" dirty="0">
                <a:solidFill>
                  <a:srgbClr val="FFFF00"/>
                </a:solidFill>
                <a:latin typeface="Noto Sans" panose="020B0502040504020204" pitchFamily="34" charset="0"/>
              </a:rPr>
              <a:t>00930 Helsinki. Finland</a:t>
            </a:r>
            <a:br>
              <a:rPr lang="fi-FI" sz="1800" dirty="0">
                <a:solidFill>
                  <a:srgbClr val="FFFF00"/>
                </a:solidFill>
              </a:rPr>
            </a:br>
            <a:r>
              <a:rPr lang="fi-FI" sz="1800" dirty="0" err="1">
                <a:solidFill>
                  <a:srgbClr val="FFFF00"/>
                </a:solidFill>
                <a:latin typeface="Noto Sans" panose="020B0502040504020204" pitchFamily="34" charset="0"/>
              </a:rPr>
              <a:t>Email</a:t>
            </a:r>
            <a:r>
              <a:rPr lang="fi-FI" sz="1800" dirty="0">
                <a:solidFill>
                  <a:srgbClr val="FFFF00"/>
                </a:solidFill>
                <a:latin typeface="Noto Sans" panose="020B0502040504020204" pitchFamily="34" charset="0"/>
              </a:rPr>
              <a:t>: info(at)tukikeskushilma.fi</a:t>
            </a:r>
            <a:endParaRPr lang="fi-FI" dirty="0"/>
          </a:p>
        </p:txBody>
      </p:sp>
      <p:pic>
        <p:nvPicPr>
          <p:cNvPr id="5" name="Kuva 4" descr="Kuva, joka sisältää kohteen tuoli, pyörätuoli, pyörä">
            <a:extLst>
              <a:ext uri="{FF2B5EF4-FFF2-40B4-BE49-F238E27FC236}">
                <a16:creationId xmlns:a16="http://schemas.microsoft.com/office/drawing/2014/main" id="{E5982DD9-BD54-3C61-4C83-A540BA6963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1576" y="3429000"/>
            <a:ext cx="4110424" cy="2787156"/>
          </a:xfrm>
          <a:prstGeom prst="rect">
            <a:avLst/>
          </a:prstGeom>
        </p:spPr>
      </p:pic>
    </p:spTree>
    <p:extLst>
      <p:ext uri="{BB962C8B-B14F-4D97-AF65-F5344CB8AC3E}">
        <p14:creationId xmlns:p14="http://schemas.microsoft.com/office/powerpoint/2010/main" val="4126030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5">
            <a:extLst>
              <a:ext uri="{FF2B5EF4-FFF2-40B4-BE49-F238E27FC236}">
                <a16:creationId xmlns:a16="http://schemas.microsoft.com/office/drawing/2014/main" id="{CFF32146-180A-B523-DF0B-70A27409C3F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01663" y="457200"/>
            <a:ext cx="5119687" cy="2857500"/>
          </a:xfrm>
          <a:prstGeom prst="rect">
            <a:avLst/>
          </a:prstGeom>
          <a:ln>
            <a:noFill/>
          </a:ln>
          <a:effectLst>
            <a:outerShdw blurRad="292100" dist="139700" dir="2700000" algn="tl" rotWithShape="0">
              <a:srgbClr val="333333">
                <a:alpha val="65000"/>
              </a:srgbClr>
            </a:outerShdw>
          </a:effectLst>
        </p:spPr>
      </p:pic>
      <p:pic>
        <p:nvPicPr>
          <p:cNvPr id="5" name="Kuva 4" descr="6">
            <a:extLst>
              <a:ext uri="{FF2B5EF4-FFF2-40B4-BE49-F238E27FC236}">
                <a16:creationId xmlns:a16="http://schemas.microsoft.com/office/drawing/2014/main" id="{00416D50-3683-7576-C035-CACAFB8653B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7124700" y="457200"/>
            <a:ext cx="3810000" cy="2857500"/>
          </a:xfrm>
          <a:prstGeom prst="rect">
            <a:avLst/>
          </a:prstGeom>
          <a:ln>
            <a:noFill/>
          </a:ln>
          <a:effectLst>
            <a:outerShdw blurRad="292100" dist="139700" dir="2700000" algn="tl" rotWithShape="0">
              <a:srgbClr val="333333">
                <a:alpha val="65000"/>
              </a:srgbClr>
            </a:outerShdw>
          </a:effectLst>
        </p:spPr>
      </p:pic>
      <p:pic>
        <p:nvPicPr>
          <p:cNvPr id="7" name="Kuva 6" descr="7">
            <a:extLst>
              <a:ext uri="{FF2B5EF4-FFF2-40B4-BE49-F238E27FC236}">
                <a16:creationId xmlns:a16="http://schemas.microsoft.com/office/drawing/2014/main" id="{EC7D0CC4-94B4-43F6-5A1F-F5C7B9BEA13A}"/>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2090738" y="3543300"/>
            <a:ext cx="2143125" cy="2857500"/>
          </a:xfrm>
          <a:prstGeom prst="rect">
            <a:avLst/>
          </a:prstGeom>
          <a:ln>
            <a:noFill/>
          </a:ln>
          <a:effectLst>
            <a:outerShdw blurRad="292100" dist="139700" dir="2700000" algn="tl" rotWithShape="0">
              <a:srgbClr val="333333">
                <a:alpha val="65000"/>
              </a:srgbClr>
            </a:outerShdw>
          </a:effectLst>
        </p:spPr>
      </p:pic>
      <p:pic>
        <p:nvPicPr>
          <p:cNvPr id="9" name="Kuva 8" descr="8">
            <a:extLst>
              <a:ext uri="{FF2B5EF4-FFF2-40B4-BE49-F238E27FC236}">
                <a16:creationId xmlns:a16="http://schemas.microsoft.com/office/drawing/2014/main" id="{126520A3-339B-A30C-B20F-80A5516EE021}"/>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6210300" y="3700463"/>
            <a:ext cx="5638800" cy="25415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7213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9">
            <a:extLst>
              <a:ext uri="{FF2B5EF4-FFF2-40B4-BE49-F238E27FC236}">
                <a16:creationId xmlns:a16="http://schemas.microsoft.com/office/drawing/2014/main" id="{D7B62108-3C1D-A3AE-3E57-C0DAB5663F1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997075" y="457200"/>
            <a:ext cx="2328863" cy="2857500"/>
          </a:xfrm>
          <a:prstGeom prst="rect">
            <a:avLst/>
          </a:prstGeom>
          <a:ln>
            <a:noFill/>
          </a:ln>
          <a:effectLst>
            <a:outerShdw blurRad="292100" dist="139700" dir="2700000" algn="tl" rotWithShape="0">
              <a:srgbClr val="333333">
                <a:alpha val="65000"/>
              </a:srgbClr>
            </a:outerShdw>
          </a:effectLst>
        </p:spPr>
      </p:pic>
      <p:pic>
        <p:nvPicPr>
          <p:cNvPr id="5" name="Kuva 4" descr="10">
            <a:extLst>
              <a:ext uri="{FF2B5EF4-FFF2-40B4-BE49-F238E27FC236}">
                <a16:creationId xmlns:a16="http://schemas.microsoft.com/office/drawing/2014/main" id="{651057AA-4A45-ECDA-E399-F5FEB630D20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7940675" y="457200"/>
            <a:ext cx="2176463" cy="2857500"/>
          </a:xfrm>
          <a:prstGeom prst="rect">
            <a:avLst/>
          </a:prstGeom>
          <a:ln>
            <a:noFill/>
          </a:ln>
          <a:effectLst>
            <a:outerShdw blurRad="292100" dist="139700" dir="2700000" algn="tl" rotWithShape="0">
              <a:srgbClr val="333333">
                <a:alpha val="65000"/>
              </a:srgbClr>
            </a:outerShdw>
          </a:effectLst>
        </p:spPr>
      </p:pic>
      <p:pic>
        <p:nvPicPr>
          <p:cNvPr id="7" name="Kuva 6" descr="11">
            <a:extLst>
              <a:ext uri="{FF2B5EF4-FFF2-40B4-BE49-F238E27FC236}">
                <a16:creationId xmlns:a16="http://schemas.microsoft.com/office/drawing/2014/main" id="{BA51BC2A-CD8A-E810-642A-720BAAC66512}"/>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733550" y="3543300"/>
            <a:ext cx="2857500" cy="2857500"/>
          </a:xfrm>
          <a:prstGeom prst="rect">
            <a:avLst/>
          </a:prstGeom>
          <a:ln>
            <a:noFill/>
          </a:ln>
          <a:effectLst>
            <a:outerShdw blurRad="292100" dist="139700" dir="2700000" algn="tl" rotWithShape="0">
              <a:srgbClr val="333333">
                <a:alpha val="65000"/>
              </a:srgbClr>
            </a:outerShdw>
          </a:effectLst>
        </p:spPr>
      </p:pic>
      <p:pic>
        <p:nvPicPr>
          <p:cNvPr id="9" name="Kuva 8" descr="12">
            <a:extLst>
              <a:ext uri="{FF2B5EF4-FFF2-40B4-BE49-F238E27FC236}">
                <a16:creationId xmlns:a16="http://schemas.microsoft.com/office/drawing/2014/main" id="{42C866EC-4E3A-48DA-0B67-4CC3DB1C8433}"/>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6210300" y="3700463"/>
            <a:ext cx="5638800" cy="25415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0189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descr="May be an image of 4 people, people studying and hospital">
            <a:extLst>
              <a:ext uri="{FF2B5EF4-FFF2-40B4-BE49-F238E27FC236}">
                <a16:creationId xmlns:a16="http://schemas.microsoft.com/office/drawing/2014/main" id="{F7CC8B23-BED7-005C-2883-161DE1F79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623" b="9812"/>
          <a:stretch/>
        </p:blipFill>
        <p:spPr bwMode="auto">
          <a:xfrm>
            <a:off x="191084" y="171715"/>
            <a:ext cx="7812386" cy="372442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May be an image of 4 people, christmas tree and text">
            <a:extLst>
              <a:ext uri="{FF2B5EF4-FFF2-40B4-BE49-F238E27FC236}">
                <a16:creationId xmlns:a16="http://schemas.microsoft.com/office/drawing/2014/main" id="{17A3E56D-A68B-2EFC-8130-5D8341BF0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37" r="2" b="26574"/>
          <a:stretch/>
        </p:blipFill>
        <p:spPr bwMode="auto">
          <a:xfrm>
            <a:off x="8195999" y="169254"/>
            <a:ext cx="3826711" cy="206616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ay be an image of 5 people, christmas tree and text">
            <a:extLst>
              <a:ext uri="{FF2B5EF4-FFF2-40B4-BE49-F238E27FC236}">
                <a16:creationId xmlns:a16="http://schemas.microsoft.com/office/drawing/2014/main" id="{E882CDFA-AFE5-0E8C-C9A5-D20B33E412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0495" r="3" b="27833"/>
          <a:stretch/>
        </p:blipFill>
        <p:spPr bwMode="auto">
          <a:xfrm>
            <a:off x="191087" y="4070780"/>
            <a:ext cx="3808694" cy="262409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May be an image of 4 people and christmas tree">
            <a:extLst>
              <a:ext uri="{FF2B5EF4-FFF2-40B4-BE49-F238E27FC236}">
                <a16:creationId xmlns:a16="http://schemas.microsoft.com/office/drawing/2014/main" id="{A589B05F-5B31-9CD6-4D9E-78A088174F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377" b="40398"/>
          <a:stretch/>
        </p:blipFill>
        <p:spPr bwMode="auto">
          <a:xfrm>
            <a:off x="4185626" y="4074509"/>
            <a:ext cx="3814183" cy="260511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May be an image of 5 people, people smiling, christmas tree and hospital">
            <a:extLst>
              <a:ext uri="{FF2B5EF4-FFF2-40B4-BE49-F238E27FC236}">
                <a16:creationId xmlns:a16="http://schemas.microsoft.com/office/drawing/2014/main" id="{BFD831E8-1B4C-5D30-AB07-F1CF8F93A2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41578" r="2" b="17808"/>
          <a:stretch/>
        </p:blipFill>
        <p:spPr bwMode="auto">
          <a:xfrm>
            <a:off x="8179442" y="2391883"/>
            <a:ext cx="3826711" cy="207229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ay be an image of 11 people and text">
            <a:extLst>
              <a:ext uri="{FF2B5EF4-FFF2-40B4-BE49-F238E27FC236}">
                <a16:creationId xmlns:a16="http://schemas.microsoft.com/office/drawing/2014/main" id="{3C8107F8-1413-750A-796D-EBD7031620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53339" r="2" b="6153"/>
          <a:stretch/>
        </p:blipFill>
        <p:spPr bwMode="auto">
          <a:xfrm>
            <a:off x="8193994" y="4620643"/>
            <a:ext cx="3826711" cy="2066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874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13">
            <a:extLst>
              <a:ext uri="{FF2B5EF4-FFF2-40B4-BE49-F238E27FC236}">
                <a16:creationId xmlns:a16="http://schemas.microsoft.com/office/drawing/2014/main" id="{BD705F65-9AEC-4B04-B977-64AE2C1C0CC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22300" y="457200"/>
            <a:ext cx="5080000" cy="2857500"/>
          </a:xfrm>
          <a:prstGeom prst="rect">
            <a:avLst/>
          </a:prstGeom>
          <a:ln>
            <a:noFill/>
          </a:ln>
          <a:effectLst>
            <a:outerShdw blurRad="292100" dist="139700" dir="2700000" algn="tl" rotWithShape="0">
              <a:srgbClr val="333333">
                <a:alpha val="65000"/>
              </a:srgbClr>
            </a:outerShdw>
          </a:effectLst>
        </p:spPr>
      </p:pic>
      <p:pic>
        <p:nvPicPr>
          <p:cNvPr id="5" name="Kuva 4" descr="14">
            <a:extLst>
              <a:ext uri="{FF2B5EF4-FFF2-40B4-BE49-F238E27FC236}">
                <a16:creationId xmlns:a16="http://schemas.microsoft.com/office/drawing/2014/main" id="{B99D2F27-C592-AF13-BF87-54B26E4D8BE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385175" y="457200"/>
            <a:ext cx="1287463" cy="2857500"/>
          </a:xfrm>
          <a:prstGeom prst="rect">
            <a:avLst/>
          </a:prstGeom>
          <a:ln>
            <a:noFill/>
          </a:ln>
          <a:effectLst>
            <a:outerShdw blurRad="292100" dist="139700" dir="2700000" algn="tl" rotWithShape="0">
              <a:srgbClr val="333333">
                <a:alpha val="65000"/>
              </a:srgbClr>
            </a:outerShdw>
          </a:effectLst>
        </p:spPr>
      </p:pic>
      <p:pic>
        <p:nvPicPr>
          <p:cNvPr id="7" name="Kuva 6" descr="15">
            <a:extLst>
              <a:ext uri="{FF2B5EF4-FFF2-40B4-BE49-F238E27FC236}">
                <a16:creationId xmlns:a16="http://schemas.microsoft.com/office/drawing/2014/main" id="{7BA6392D-6673-3AF4-0923-72BC47E6DD15}"/>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257300" y="3543300"/>
            <a:ext cx="3810000" cy="2857500"/>
          </a:xfrm>
          <a:prstGeom prst="rect">
            <a:avLst/>
          </a:prstGeom>
          <a:ln>
            <a:noFill/>
          </a:ln>
          <a:effectLst>
            <a:outerShdw blurRad="292100" dist="139700" dir="2700000" algn="tl" rotWithShape="0">
              <a:srgbClr val="333333">
                <a:alpha val="65000"/>
              </a:srgbClr>
            </a:outerShdw>
          </a:effectLst>
        </p:spPr>
      </p:pic>
      <p:pic>
        <p:nvPicPr>
          <p:cNvPr id="9" name="Kuva 8" descr="16">
            <a:extLst>
              <a:ext uri="{FF2B5EF4-FFF2-40B4-BE49-F238E27FC236}">
                <a16:creationId xmlns:a16="http://schemas.microsoft.com/office/drawing/2014/main" id="{668A1AA8-E09E-E113-CD63-FA3868262646}"/>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7958138" y="3543300"/>
            <a:ext cx="2143125" cy="2857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7297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2" descr="Kuva, joka sisältää kohteen henkilö&#10;&#10;Kuvaus luotu automaattisesti">
            <a:extLst>
              <a:ext uri="{FF2B5EF4-FFF2-40B4-BE49-F238E27FC236}">
                <a16:creationId xmlns:a16="http://schemas.microsoft.com/office/drawing/2014/main" id="{1D8A078A-44B7-A473-CBDD-C4FD9EA4DDB2}"/>
              </a:ext>
            </a:extLst>
          </p:cNvPr>
          <p:cNvPicPr>
            <a:picLocks noChangeAspect="1"/>
          </p:cNvPicPr>
          <p:nvPr/>
        </p:nvPicPr>
        <p:blipFill>
          <a:blip r:embed="rId2"/>
          <a:stretch>
            <a:fillRect/>
          </a:stretch>
        </p:blipFill>
        <p:spPr>
          <a:xfrm>
            <a:off x="3122161" y="108765"/>
            <a:ext cx="2743200" cy="3655586"/>
          </a:xfrm>
          <a:prstGeom prst="rect">
            <a:avLst/>
          </a:prstGeom>
        </p:spPr>
      </p:pic>
      <p:pic>
        <p:nvPicPr>
          <p:cNvPr id="3" name="Kuva 3" descr="Kuva, joka sisältää kohteen henkilö, pöytä, sisä, kaulin&#10;&#10;Kuvaus luotu automaattisesti">
            <a:extLst>
              <a:ext uri="{FF2B5EF4-FFF2-40B4-BE49-F238E27FC236}">
                <a16:creationId xmlns:a16="http://schemas.microsoft.com/office/drawing/2014/main" id="{ABB2EAA6-AE47-37DF-1B7A-172658E7C6EE}"/>
              </a:ext>
            </a:extLst>
          </p:cNvPr>
          <p:cNvPicPr>
            <a:picLocks noChangeAspect="1"/>
          </p:cNvPicPr>
          <p:nvPr/>
        </p:nvPicPr>
        <p:blipFill>
          <a:blip r:embed="rId3"/>
          <a:stretch>
            <a:fillRect/>
          </a:stretch>
        </p:blipFill>
        <p:spPr>
          <a:xfrm>
            <a:off x="167521" y="108469"/>
            <a:ext cx="2743200" cy="3656178"/>
          </a:xfrm>
          <a:prstGeom prst="rect">
            <a:avLst/>
          </a:prstGeom>
        </p:spPr>
      </p:pic>
      <p:pic>
        <p:nvPicPr>
          <p:cNvPr id="4" name="Kuva 4" descr="Kuva, joka sisältää kohteen henkilö, ulko, sateenvarjo&#10;&#10;Kuvaus luotu automaattisesti">
            <a:extLst>
              <a:ext uri="{FF2B5EF4-FFF2-40B4-BE49-F238E27FC236}">
                <a16:creationId xmlns:a16="http://schemas.microsoft.com/office/drawing/2014/main" id="{6676A7F8-8F58-FB1B-C84C-F4F3D09DD83E}"/>
              </a:ext>
            </a:extLst>
          </p:cNvPr>
          <p:cNvPicPr>
            <a:picLocks noChangeAspect="1"/>
          </p:cNvPicPr>
          <p:nvPr/>
        </p:nvPicPr>
        <p:blipFill>
          <a:blip r:embed="rId4"/>
          <a:stretch>
            <a:fillRect/>
          </a:stretch>
        </p:blipFill>
        <p:spPr>
          <a:xfrm>
            <a:off x="185054" y="3878277"/>
            <a:ext cx="2743200" cy="2057400"/>
          </a:xfrm>
          <a:prstGeom prst="rect">
            <a:avLst/>
          </a:prstGeom>
        </p:spPr>
      </p:pic>
      <p:pic>
        <p:nvPicPr>
          <p:cNvPr id="6" name="Kuva 6" descr="Kuva, joka sisältää kohteen teksti, sisä, sisäkatto, henkilö&#10;&#10;Kuvaus luotu automaattisesti">
            <a:extLst>
              <a:ext uri="{FF2B5EF4-FFF2-40B4-BE49-F238E27FC236}">
                <a16:creationId xmlns:a16="http://schemas.microsoft.com/office/drawing/2014/main" id="{5DE5B50A-1B0E-EECE-EB8E-8FCD44F8ED51}"/>
              </a:ext>
            </a:extLst>
          </p:cNvPr>
          <p:cNvPicPr>
            <a:picLocks noChangeAspect="1"/>
          </p:cNvPicPr>
          <p:nvPr/>
        </p:nvPicPr>
        <p:blipFill>
          <a:blip r:embed="rId5"/>
          <a:stretch>
            <a:fillRect/>
          </a:stretch>
        </p:blipFill>
        <p:spPr>
          <a:xfrm>
            <a:off x="6043710" y="119374"/>
            <a:ext cx="2743200" cy="3657600"/>
          </a:xfrm>
          <a:prstGeom prst="rect">
            <a:avLst/>
          </a:prstGeom>
        </p:spPr>
      </p:pic>
      <p:pic>
        <p:nvPicPr>
          <p:cNvPr id="7" name="Kuva 7" descr="Kuva, joka sisältää kohteen seisominen, lattia, sisä&#10;&#10;Kuvaus luotu automaattisesti">
            <a:extLst>
              <a:ext uri="{FF2B5EF4-FFF2-40B4-BE49-F238E27FC236}">
                <a16:creationId xmlns:a16="http://schemas.microsoft.com/office/drawing/2014/main" id="{FB64ECF5-D080-C77D-E8B6-5B1F614BFE6B}"/>
              </a:ext>
            </a:extLst>
          </p:cNvPr>
          <p:cNvPicPr>
            <a:picLocks noChangeAspect="1"/>
          </p:cNvPicPr>
          <p:nvPr/>
        </p:nvPicPr>
        <p:blipFill>
          <a:blip r:embed="rId6"/>
          <a:stretch>
            <a:fillRect/>
          </a:stretch>
        </p:blipFill>
        <p:spPr>
          <a:xfrm>
            <a:off x="8959121" y="113676"/>
            <a:ext cx="2743200" cy="3657600"/>
          </a:xfrm>
          <a:prstGeom prst="rect">
            <a:avLst/>
          </a:prstGeom>
        </p:spPr>
      </p:pic>
      <p:pic>
        <p:nvPicPr>
          <p:cNvPr id="8" name="Kuva 8">
            <a:extLst>
              <a:ext uri="{FF2B5EF4-FFF2-40B4-BE49-F238E27FC236}">
                <a16:creationId xmlns:a16="http://schemas.microsoft.com/office/drawing/2014/main" id="{EDD5F672-6CC9-2CBC-A5AD-57C7A99100A8}"/>
              </a:ext>
            </a:extLst>
          </p:cNvPr>
          <p:cNvPicPr>
            <a:picLocks noChangeAspect="1"/>
          </p:cNvPicPr>
          <p:nvPr/>
        </p:nvPicPr>
        <p:blipFill>
          <a:blip r:embed="rId7"/>
          <a:stretch>
            <a:fillRect/>
          </a:stretch>
        </p:blipFill>
        <p:spPr>
          <a:xfrm>
            <a:off x="3288205" y="3769971"/>
            <a:ext cx="2257288" cy="2994992"/>
          </a:xfrm>
          <a:prstGeom prst="rect">
            <a:avLst/>
          </a:prstGeom>
        </p:spPr>
      </p:pic>
      <p:pic>
        <p:nvPicPr>
          <p:cNvPr id="5" name="Kuva 8" descr="Kuva, joka sisältää kohteen henkilö, lattia, ryhmä, sisä&#10;&#10;Kuvaus luotu automaattisesti">
            <a:extLst>
              <a:ext uri="{FF2B5EF4-FFF2-40B4-BE49-F238E27FC236}">
                <a16:creationId xmlns:a16="http://schemas.microsoft.com/office/drawing/2014/main" id="{54DF442E-EC4A-703F-4A8A-F9082D0DDF5D}"/>
              </a:ext>
            </a:extLst>
          </p:cNvPr>
          <p:cNvPicPr>
            <a:picLocks noChangeAspect="1"/>
          </p:cNvPicPr>
          <p:nvPr/>
        </p:nvPicPr>
        <p:blipFill>
          <a:blip r:embed="rId8"/>
          <a:stretch>
            <a:fillRect/>
          </a:stretch>
        </p:blipFill>
        <p:spPr>
          <a:xfrm>
            <a:off x="6038574" y="4146472"/>
            <a:ext cx="2743200" cy="2010623"/>
          </a:xfrm>
          <a:prstGeom prst="rect">
            <a:avLst/>
          </a:prstGeom>
        </p:spPr>
      </p:pic>
      <p:pic>
        <p:nvPicPr>
          <p:cNvPr id="9" name="Kuva 9" descr="Kuva, joka sisältää kohteen kartta&#10;&#10;Kuvaus luotu automaattisesti">
            <a:extLst>
              <a:ext uri="{FF2B5EF4-FFF2-40B4-BE49-F238E27FC236}">
                <a16:creationId xmlns:a16="http://schemas.microsoft.com/office/drawing/2014/main" id="{0DC383F1-F6C4-DCB0-E720-8AE28A079DA0}"/>
              </a:ext>
            </a:extLst>
          </p:cNvPr>
          <p:cNvPicPr>
            <a:picLocks noChangeAspect="1"/>
          </p:cNvPicPr>
          <p:nvPr/>
        </p:nvPicPr>
        <p:blipFill>
          <a:blip r:embed="rId9"/>
          <a:stretch>
            <a:fillRect/>
          </a:stretch>
        </p:blipFill>
        <p:spPr>
          <a:xfrm>
            <a:off x="8965096" y="4001974"/>
            <a:ext cx="2743200" cy="2299619"/>
          </a:xfrm>
          <a:prstGeom prst="rect">
            <a:avLst/>
          </a:prstGeom>
        </p:spPr>
      </p:pic>
    </p:spTree>
    <p:extLst>
      <p:ext uri="{BB962C8B-B14F-4D97-AF65-F5344CB8AC3E}">
        <p14:creationId xmlns:p14="http://schemas.microsoft.com/office/powerpoint/2010/main" val="123476204"/>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17">
            <a:extLst>
              <a:ext uri="{FF2B5EF4-FFF2-40B4-BE49-F238E27FC236}">
                <a16:creationId xmlns:a16="http://schemas.microsoft.com/office/drawing/2014/main" id="{7F619CF9-F6E0-863A-1C9F-A098B7B2564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90738" y="457200"/>
            <a:ext cx="2143125" cy="2857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Kuva 4" descr="18">
            <a:extLst>
              <a:ext uri="{FF2B5EF4-FFF2-40B4-BE49-F238E27FC236}">
                <a16:creationId xmlns:a16="http://schemas.microsoft.com/office/drawing/2014/main" id="{4D07DA8F-8827-EE29-22EE-F80E496E55B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389938" y="457200"/>
            <a:ext cx="1279525" cy="2857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Kuva 6" descr="19">
            <a:extLst>
              <a:ext uri="{FF2B5EF4-FFF2-40B4-BE49-F238E27FC236}">
                <a16:creationId xmlns:a16="http://schemas.microsoft.com/office/drawing/2014/main" id="{102BC843-990F-1469-BE37-403286FF3DBC}"/>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2090738" y="3543300"/>
            <a:ext cx="2143125" cy="2857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Kuva 8" descr="20">
            <a:extLst>
              <a:ext uri="{FF2B5EF4-FFF2-40B4-BE49-F238E27FC236}">
                <a16:creationId xmlns:a16="http://schemas.microsoft.com/office/drawing/2014/main" id="{103F3309-3305-6DEF-BBAE-DB3FCB4FA633}"/>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7958138" y="3543300"/>
            <a:ext cx="2143125" cy="2857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93445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Kuva, joka sisältää kohteen teksti, vaate, henkilö, nainen">
            <a:extLst>
              <a:ext uri="{FF2B5EF4-FFF2-40B4-BE49-F238E27FC236}">
                <a16:creationId xmlns:a16="http://schemas.microsoft.com/office/drawing/2014/main" id="{6E377840-D52B-E419-59CF-7DA2740B5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0667" y="525992"/>
            <a:ext cx="5639222" cy="27379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Kuva 9" descr="Kuva, joka sisältää kohteen vaate, henkilö, nainen, pyörätuoli">
            <a:extLst>
              <a:ext uri="{FF2B5EF4-FFF2-40B4-BE49-F238E27FC236}">
                <a16:creationId xmlns:a16="http://schemas.microsoft.com/office/drawing/2014/main" id="{9536D1E1-78B3-187D-F15A-1ECD7ABB9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0667" y="3263903"/>
            <a:ext cx="5639222" cy="26087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Kuva 13" descr="Kuva, joka sisältää kohteen piha-, puu, henkilö, vaate&#10;&#10;Kuvaus luotu automaattisesti">
            <a:extLst>
              <a:ext uri="{FF2B5EF4-FFF2-40B4-BE49-F238E27FC236}">
                <a16:creationId xmlns:a16="http://schemas.microsoft.com/office/drawing/2014/main" id="{0BFFD020-9A69-89DC-9727-75012D609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79" y="525992"/>
            <a:ext cx="5243689" cy="27379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2" name="Kuva 21" descr="Kuva, joka sisältää kohteen urheilu, keilaaminen, henkilö, Keilailuvälineet">
            <a:extLst>
              <a:ext uri="{FF2B5EF4-FFF2-40B4-BE49-F238E27FC236}">
                <a16:creationId xmlns:a16="http://schemas.microsoft.com/office/drawing/2014/main" id="{114C852A-ECFD-9926-F727-B7EE70225F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714" y="3263904"/>
            <a:ext cx="5205953" cy="26087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090003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21">
            <a:extLst>
              <a:ext uri="{FF2B5EF4-FFF2-40B4-BE49-F238E27FC236}">
                <a16:creationId xmlns:a16="http://schemas.microsoft.com/office/drawing/2014/main" id="{C72D71FE-D150-B0A9-84F4-8973AF8D5B5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33550" y="457200"/>
            <a:ext cx="2857500" cy="2857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Kuva 4" descr="22">
            <a:extLst>
              <a:ext uri="{FF2B5EF4-FFF2-40B4-BE49-F238E27FC236}">
                <a16:creationId xmlns:a16="http://schemas.microsoft.com/office/drawing/2014/main" id="{3BF34E67-4E48-C292-9E99-19BAAB3B974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7958138" y="457200"/>
            <a:ext cx="2143125" cy="2857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Kuva 6" descr="23">
            <a:extLst>
              <a:ext uri="{FF2B5EF4-FFF2-40B4-BE49-F238E27FC236}">
                <a16:creationId xmlns:a16="http://schemas.microsoft.com/office/drawing/2014/main" id="{153706C9-0A50-D817-D3CD-F080E4786070}"/>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457325" y="3543300"/>
            <a:ext cx="3408363" cy="2857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Kuva 8" descr="24">
            <a:extLst>
              <a:ext uri="{FF2B5EF4-FFF2-40B4-BE49-F238E27FC236}">
                <a16:creationId xmlns:a16="http://schemas.microsoft.com/office/drawing/2014/main" id="{C8AA5720-81E7-E869-5A14-B01D9380B0A3}"/>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7958138" y="3543300"/>
            <a:ext cx="2143125" cy="2857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779301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25">
            <a:extLst>
              <a:ext uri="{FF2B5EF4-FFF2-40B4-BE49-F238E27FC236}">
                <a16:creationId xmlns:a16="http://schemas.microsoft.com/office/drawing/2014/main" id="{A624F9F3-6F2B-9CE1-134D-6979B70C5A6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90738" y="457200"/>
            <a:ext cx="2143125" cy="2857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Kuva 4" descr="26">
            <a:extLst>
              <a:ext uri="{FF2B5EF4-FFF2-40B4-BE49-F238E27FC236}">
                <a16:creationId xmlns:a16="http://schemas.microsoft.com/office/drawing/2014/main" id="{2150AED7-24EE-DB36-CFA9-FDE4E371C51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7958138" y="457200"/>
            <a:ext cx="2143125" cy="2857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Kuva 6" descr="27">
            <a:extLst>
              <a:ext uri="{FF2B5EF4-FFF2-40B4-BE49-F238E27FC236}">
                <a16:creationId xmlns:a16="http://schemas.microsoft.com/office/drawing/2014/main" id="{6CC8F050-ABBD-A460-B68C-25BB924781E8}"/>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2090738" y="3543300"/>
            <a:ext cx="2143125" cy="2857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Kuva 8" descr="28">
            <a:extLst>
              <a:ext uri="{FF2B5EF4-FFF2-40B4-BE49-F238E27FC236}">
                <a16:creationId xmlns:a16="http://schemas.microsoft.com/office/drawing/2014/main" id="{FCC5D8A7-05E4-D0D4-5ACC-6B4573F8E87D}"/>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7958138" y="3543300"/>
            <a:ext cx="2143125" cy="2857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70175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29">
            <a:extLst>
              <a:ext uri="{FF2B5EF4-FFF2-40B4-BE49-F238E27FC236}">
                <a16:creationId xmlns:a16="http://schemas.microsoft.com/office/drawing/2014/main" id="{EA255F3D-D536-D6C6-3F05-F8752E046F2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90738" y="457200"/>
            <a:ext cx="2143125" cy="2857500"/>
          </a:xfrm>
          <a:prstGeom prst="rect">
            <a:avLst/>
          </a:prstGeom>
          <a:ln>
            <a:noFill/>
          </a:ln>
          <a:effectLst>
            <a:outerShdw blurRad="292100" dist="139700" dir="2700000" algn="tl" rotWithShape="0">
              <a:srgbClr val="333333">
                <a:alpha val="65000"/>
              </a:srgbClr>
            </a:outerShdw>
          </a:effectLst>
        </p:spPr>
      </p:pic>
      <p:pic>
        <p:nvPicPr>
          <p:cNvPr id="5" name="Kuva 4" descr="30">
            <a:extLst>
              <a:ext uri="{FF2B5EF4-FFF2-40B4-BE49-F238E27FC236}">
                <a16:creationId xmlns:a16="http://schemas.microsoft.com/office/drawing/2014/main" id="{2F95400C-12B8-E3A4-854B-D31498726DE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7958138" y="457200"/>
            <a:ext cx="2143125" cy="2857500"/>
          </a:xfrm>
          <a:prstGeom prst="rect">
            <a:avLst/>
          </a:prstGeom>
          <a:ln>
            <a:noFill/>
          </a:ln>
          <a:effectLst>
            <a:outerShdw blurRad="292100" dist="139700" dir="2700000" algn="tl" rotWithShape="0">
              <a:srgbClr val="333333">
                <a:alpha val="65000"/>
              </a:srgbClr>
            </a:outerShdw>
          </a:effectLst>
        </p:spPr>
      </p:pic>
      <p:pic>
        <p:nvPicPr>
          <p:cNvPr id="7" name="Kuva 6" descr="31">
            <a:extLst>
              <a:ext uri="{FF2B5EF4-FFF2-40B4-BE49-F238E27FC236}">
                <a16:creationId xmlns:a16="http://schemas.microsoft.com/office/drawing/2014/main" id="{4F3B8FC3-8C34-9AF6-CCB4-E35D8E048C9E}"/>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2090738" y="3543300"/>
            <a:ext cx="2143125" cy="2857500"/>
          </a:xfrm>
          <a:prstGeom prst="rect">
            <a:avLst/>
          </a:prstGeom>
          <a:ln>
            <a:noFill/>
          </a:ln>
          <a:effectLst>
            <a:outerShdw blurRad="292100" dist="139700" dir="2700000" algn="tl" rotWithShape="0">
              <a:srgbClr val="333333">
                <a:alpha val="65000"/>
              </a:srgbClr>
            </a:outerShdw>
          </a:effectLst>
        </p:spPr>
      </p:pic>
      <p:pic>
        <p:nvPicPr>
          <p:cNvPr id="9" name="Kuva 8" descr="32">
            <a:extLst>
              <a:ext uri="{FF2B5EF4-FFF2-40B4-BE49-F238E27FC236}">
                <a16:creationId xmlns:a16="http://schemas.microsoft.com/office/drawing/2014/main" id="{E6E77A7C-456B-9604-4100-144013EC2E00}"/>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7958138" y="3543300"/>
            <a:ext cx="2143125" cy="2857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0012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txBox="1">
            <a:spLocks noGrp="1"/>
          </p:cNvSpPr>
          <p:nvPr>
            <p:ph type="title"/>
          </p:nvPr>
        </p:nvSpPr>
        <p:spPr/>
        <p:txBody>
          <a:bodyPr>
            <a:normAutofit/>
          </a:bodyPr>
          <a:lstStyle/>
          <a:p>
            <a:pPr lvl="0"/>
            <a:r>
              <a:rPr lang="fi-FI" sz="3600" b="1" dirty="0" err="1">
                <a:ln w="22225">
                  <a:solidFill>
                    <a:schemeClr val="accent2"/>
                  </a:solidFill>
                  <a:prstDash val="solid"/>
                </a:ln>
                <a:solidFill>
                  <a:schemeClr val="accent2">
                    <a:lumMod val="40000"/>
                    <a:lumOff val="60000"/>
                  </a:schemeClr>
                </a:solidFill>
              </a:rPr>
              <a:t>Hilma-</a:t>
            </a:r>
            <a:r>
              <a:rPr lang="fi-FI" sz="3600" b="1" dirty="0">
                <a:ln w="22225">
                  <a:solidFill>
                    <a:schemeClr val="accent2"/>
                  </a:solidFill>
                  <a:prstDash val="solid"/>
                </a:ln>
                <a:solidFill>
                  <a:schemeClr val="accent2">
                    <a:lumMod val="40000"/>
                    <a:lumOff val="60000"/>
                  </a:schemeClr>
                </a:solidFill>
              </a:rPr>
              <a:t> </a:t>
            </a:r>
            <a:r>
              <a:rPr lang="fi-FI" sz="3600" b="1" dirty="0" err="1">
                <a:ln w="22225">
                  <a:solidFill>
                    <a:schemeClr val="accent2"/>
                  </a:solidFill>
                  <a:prstDash val="solid"/>
                </a:ln>
                <a:solidFill>
                  <a:schemeClr val="accent2">
                    <a:lumMod val="40000"/>
                    <a:lumOff val="60000"/>
                  </a:schemeClr>
                </a:solidFill>
              </a:rPr>
              <a:t>the</a:t>
            </a:r>
            <a:r>
              <a:rPr lang="fi-FI" sz="3600" b="1" dirty="0">
                <a:ln w="22225">
                  <a:solidFill>
                    <a:schemeClr val="accent2"/>
                  </a:solidFill>
                  <a:prstDash val="solid"/>
                </a:ln>
                <a:solidFill>
                  <a:schemeClr val="accent2">
                    <a:lumMod val="40000"/>
                    <a:lumOff val="60000"/>
                  </a:schemeClr>
                </a:solidFill>
              </a:rPr>
              <a:t> </a:t>
            </a:r>
            <a:r>
              <a:rPr lang="fi-FI" sz="3600" b="1" dirty="0" err="1">
                <a:ln w="22225">
                  <a:solidFill>
                    <a:schemeClr val="accent2"/>
                  </a:solidFill>
                  <a:prstDash val="solid"/>
                </a:ln>
                <a:solidFill>
                  <a:schemeClr val="accent2">
                    <a:lumMod val="40000"/>
                    <a:lumOff val="60000"/>
                  </a:schemeClr>
                </a:solidFill>
              </a:rPr>
              <a:t>Support</a:t>
            </a:r>
            <a:r>
              <a:rPr lang="fi-FI" sz="3600" b="1" dirty="0">
                <a:ln w="22225">
                  <a:solidFill>
                    <a:schemeClr val="accent2"/>
                  </a:solidFill>
                  <a:prstDash val="solid"/>
                </a:ln>
                <a:solidFill>
                  <a:schemeClr val="accent2">
                    <a:lumMod val="40000"/>
                    <a:lumOff val="60000"/>
                  </a:schemeClr>
                </a:solidFill>
              </a:rPr>
              <a:t> Centre for </a:t>
            </a:r>
            <a:r>
              <a:rPr lang="fi-FI" sz="3600" b="1" dirty="0" err="1">
                <a:ln w="22225">
                  <a:solidFill>
                    <a:schemeClr val="accent2"/>
                  </a:solidFill>
                  <a:prstDash val="solid"/>
                </a:ln>
                <a:solidFill>
                  <a:schemeClr val="accent2">
                    <a:lumMod val="40000"/>
                    <a:lumOff val="60000"/>
                  </a:schemeClr>
                </a:solidFill>
              </a:rPr>
              <a:t>Immigrant</a:t>
            </a:r>
            <a:r>
              <a:rPr lang="fi-FI" sz="3600" b="1" dirty="0">
                <a:ln w="22225">
                  <a:solidFill>
                    <a:schemeClr val="accent2"/>
                  </a:solidFill>
                  <a:prstDash val="solid"/>
                </a:ln>
                <a:solidFill>
                  <a:schemeClr val="accent2">
                    <a:lumMod val="40000"/>
                    <a:lumOff val="60000"/>
                  </a:schemeClr>
                </a:solidFill>
              </a:rPr>
              <a:t> </a:t>
            </a:r>
            <a:r>
              <a:rPr lang="fi-FI" sz="3600" b="1" dirty="0" err="1">
                <a:ln w="22225">
                  <a:solidFill>
                    <a:schemeClr val="accent2"/>
                  </a:solidFill>
                  <a:prstDash val="solid"/>
                </a:ln>
                <a:solidFill>
                  <a:schemeClr val="accent2">
                    <a:lumMod val="40000"/>
                    <a:lumOff val="60000"/>
                  </a:schemeClr>
                </a:solidFill>
              </a:rPr>
              <a:t>Persons</a:t>
            </a:r>
            <a:r>
              <a:rPr lang="fi-FI" sz="3600" b="1" dirty="0">
                <a:ln w="22225">
                  <a:solidFill>
                    <a:schemeClr val="accent2"/>
                  </a:solidFill>
                  <a:prstDash val="solid"/>
                </a:ln>
                <a:solidFill>
                  <a:schemeClr val="accent2">
                    <a:lumMod val="40000"/>
                    <a:lumOff val="60000"/>
                  </a:schemeClr>
                </a:solidFill>
              </a:rPr>
              <a:t> with </a:t>
            </a:r>
            <a:r>
              <a:rPr lang="fi-FI" sz="3600" b="1" dirty="0" err="1">
                <a:ln w="22225">
                  <a:solidFill>
                    <a:schemeClr val="accent2"/>
                  </a:solidFill>
                  <a:prstDash val="solid"/>
                </a:ln>
                <a:solidFill>
                  <a:schemeClr val="accent2">
                    <a:lumMod val="40000"/>
                    <a:lumOff val="60000"/>
                  </a:schemeClr>
                </a:solidFill>
              </a:rPr>
              <a:t>Disabilities</a:t>
            </a:r>
            <a:endParaRPr lang="fi-FI" sz="3600" b="1" dirty="0">
              <a:ln w="22225">
                <a:solidFill>
                  <a:schemeClr val="accent2"/>
                </a:solidFill>
                <a:prstDash val="solid"/>
              </a:ln>
              <a:solidFill>
                <a:schemeClr val="accent2">
                  <a:lumMod val="40000"/>
                  <a:lumOff val="60000"/>
                </a:schemeClr>
              </a:solidFill>
            </a:endParaRPr>
          </a:p>
        </p:txBody>
      </p:sp>
      <p:sp>
        <p:nvSpPr>
          <p:cNvPr id="3" name="Sisällön paikkamerkki 2"/>
          <p:cNvSpPr txBox="1">
            <a:spLocks noGrp="1"/>
          </p:cNvSpPr>
          <p:nvPr>
            <p:ph idx="1"/>
          </p:nvPr>
        </p:nvSpPr>
        <p:spPr>
          <a:xfrm>
            <a:off x="67112" y="1715727"/>
            <a:ext cx="9100265" cy="5012244"/>
          </a:xfrm>
        </p:spPr>
        <p:style>
          <a:lnRef idx="2">
            <a:schemeClr val="accent1">
              <a:shade val="15000"/>
            </a:schemeClr>
          </a:lnRef>
          <a:fillRef idx="1">
            <a:schemeClr val="accent1"/>
          </a:fillRef>
          <a:effectRef idx="0">
            <a:schemeClr val="accent1"/>
          </a:effectRef>
          <a:fontRef idx="minor">
            <a:schemeClr val="lt1"/>
          </a:fontRef>
        </p:style>
        <p:txBody>
          <a:bodyPr>
            <a:normAutofit/>
          </a:bodyPr>
          <a:lstStyle/>
          <a:p>
            <a:pPr>
              <a:buFont typeface="Wingdings" pitchFamily="2"/>
              <a:buChar char="§"/>
            </a:pPr>
            <a:r>
              <a:rPr lang="fi-FI" sz="1800" dirty="0" err="1"/>
              <a:t>Started</a:t>
            </a:r>
            <a:r>
              <a:rPr lang="fi-FI" sz="1800" dirty="0"/>
              <a:t> as a </a:t>
            </a:r>
            <a:r>
              <a:rPr lang="fi-FI" sz="1800" dirty="0" err="1"/>
              <a:t>project</a:t>
            </a:r>
            <a:r>
              <a:rPr lang="fi-FI" sz="1800" dirty="0"/>
              <a:t> at Helsinki </a:t>
            </a:r>
            <a:r>
              <a:rPr lang="fi-FI" sz="1800" dirty="0" err="1"/>
              <a:t>Invalid</a:t>
            </a:r>
            <a:r>
              <a:rPr lang="fi-FI" sz="1800" dirty="0"/>
              <a:t> association in 2002</a:t>
            </a:r>
          </a:p>
          <a:p>
            <a:pPr>
              <a:buFont typeface="Wingdings" pitchFamily="2"/>
              <a:buChar char="§"/>
            </a:pPr>
            <a:r>
              <a:rPr lang="fi-FI" sz="1800" dirty="0" err="1"/>
              <a:t>Since</a:t>
            </a:r>
            <a:r>
              <a:rPr lang="fi-FI" sz="1800" dirty="0"/>
              <a:t> 2006 </a:t>
            </a:r>
            <a:r>
              <a:rPr lang="fi-FI" sz="1800" dirty="0" err="1"/>
              <a:t>under</a:t>
            </a:r>
            <a:r>
              <a:rPr lang="fi-FI" sz="1800" dirty="0"/>
              <a:t> </a:t>
            </a:r>
            <a:r>
              <a:rPr lang="fi-FI" sz="1800" dirty="0" err="1"/>
              <a:t>the</a:t>
            </a:r>
            <a:r>
              <a:rPr lang="fi-FI" sz="1800" dirty="0"/>
              <a:t> </a:t>
            </a:r>
            <a:r>
              <a:rPr lang="fi-FI" sz="1800" dirty="0" err="1"/>
              <a:t>Finnish</a:t>
            </a:r>
            <a:r>
              <a:rPr lang="fi-FI" sz="1800" dirty="0"/>
              <a:t> </a:t>
            </a:r>
            <a:r>
              <a:rPr lang="fi-FI" sz="1800" dirty="0" err="1"/>
              <a:t>Disability</a:t>
            </a:r>
            <a:r>
              <a:rPr lang="fi-FI" sz="1800" dirty="0"/>
              <a:t> Forum, 20 </a:t>
            </a:r>
            <a:r>
              <a:rPr lang="fi-FI" sz="1800" dirty="0" err="1"/>
              <a:t>years</a:t>
            </a:r>
            <a:endParaRPr lang="fi-FI" sz="1800" dirty="0"/>
          </a:p>
          <a:p>
            <a:pPr>
              <a:buFont typeface="Wingdings" pitchFamily="2"/>
              <a:buChar char="§"/>
            </a:pPr>
            <a:r>
              <a:rPr lang="fi-FI" sz="1800" dirty="0" err="1"/>
              <a:t>Funded</a:t>
            </a:r>
            <a:r>
              <a:rPr lang="fi-FI" sz="1800" dirty="0"/>
              <a:t> </a:t>
            </a:r>
            <a:r>
              <a:rPr lang="fi-FI" sz="1800" dirty="0" err="1"/>
              <a:t>by</a:t>
            </a:r>
            <a:r>
              <a:rPr lang="fi-FI" sz="1800" dirty="0"/>
              <a:t> STEA (</a:t>
            </a:r>
            <a:r>
              <a:rPr lang="en-US" sz="1800" dirty="0"/>
              <a:t>Funding Centre for Social Welfare and Health </a:t>
            </a:r>
            <a:r>
              <a:rPr lang="en-US" sz="1800" dirty="0" err="1"/>
              <a:t>Organisations</a:t>
            </a:r>
            <a:r>
              <a:rPr lang="en-US" sz="1800" dirty="0"/>
              <a:t>), Helsinki city and Vantaa-</a:t>
            </a:r>
            <a:r>
              <a:rPr lang="en-US" sz="1800" dirty="0" err="1"/>
              <a:t>Kerava</a:t>
            </a:r>
            <a:r>
              <a:rPr lang="en-US" sz="1800" dirty="0"/>
              <a:t> wellbeing services county (21)</a:t>
            </a:r>
            <a:endParaRPr lang="fi-FI" sz="1800" dirty="0"/>
          </a:p>
          <a:p>
            <a:pPr>
              <a:buFont typeface="Wingdings" pitchFamily="2"/>
              <a:buChar char="§"/>
            </a:pPr>
            <a:r>
              <a:rPr lang="fi-FI" sz="1800" dirty="0" err="1"/>
              <a:t>Deveploment</a:t>
            </a:r>
            <a:r>
              <a:rPr lang="fi-FI" sz="1800" dirty="0"/>
              <a:t> </a:t>
            </a:r>
            <a:r>
              <a:rPr lang="fi-FI" sz="1800" dirty="0" err="1"/>
              <a:t>manager</a:t>
            </a:r>
            <a:r>
              <a:rPr lang="fi-FI" sz="1800" dirty="0"/>
              <a:t> and 3 Service </a:t>
            </a:r>
            <a:r>
              <a:rPr lang="fi-FI" sz="1800" dirty="0" err="1"/>
              <a:t>Advisors</a:t>
            </a:r>
            <a:r>
              <a:rPr lang="fi-FI" sz="1800" dirty="0"/>
              <a:t>, 4 </a:t>
            </a:r>
            <a:r>
              <a:rPr lang="fi-FI" sz="1800" dirty="0" err="1"/>
              <a:t>experts</a:t>
            </a:r>
            <a:r>
              <a:rPr lang="fi-FI" sz="1800" dirty="0"/>
              <a:t>, </a:t>
            </a:r>
            <a:r>
              <a:rPr lang="fi-FI" sz="1800" dirty="0" err="1"/>
              <a:t>students</a:t>
            </a:r>
            <a:r>
              <a:rPr lang="fi-FI" sz="1800" dirty="0"/>
              <a:t> and </a:t>
            </a:r>
            <a:r>
              <a:rPr lang="fi-FI" sz="1800" dirty="0" err="1"/>
              <a:t>work</a:t>
            </a:r>
            <a:r>
              <a:rPr lang="fi-FI" sz="1800" dirty="0"/>
              <a:t> </a:t>
            </a:r>
            <a:r>
              <a:rPr lang="fi-FI" sz="1800" dirty="0" err="1"/>
              <a:t>try</a:t>
            </a:r>
            <a:r>
              <a:rPr lang="fi-FI" sz="1800" dirty="0"/>
              <a:t>-out</a:t>
            </a:r>
          </a:p>
          <a:p>
            <a:pPr lvl="0">
              <a:buFont typeface="Wingdings" pitchFamily="2"/>
              <a:buChar char="§"/>
            </a:pPr>
            <a:r>
              <a:rPr lang="fi-FI" sz="1800" dirty="0" err="1"/>
              <a:t>Serves</a:t>
            </a:r>
            <a:r>
              <a:rPr lang="fi-FI" sz="1800" dirty="0"/>
              <a:t> </a:t>
            </a:r>
            <a:r>
              <a:rPr lang="fi-FI" sz="1800" dirty="0" err="1"/>
              <a:t>customers</a:t>
            </a:r>
            <a:r>
              <a:rPr lang="fi-FI" sz="1800" dirty="0"/>
              <a:t>:</a:t>
            </a:r>
          </a:p>
          <a:p>
            <a:pPr marL="383540" lvl="1">
              <a:buFont typeface="Wingdings" pitchFamily="2"/>
              <a:buChar char="§"/>
            </a:pPr>
            <a:r>
              <a:rPr lang="fi-FI" dirty="0" err="1"/>
              <a:t>Nationally</a:t>
            </a:r>
            <a:endParaRPr lang="fi-FI" dirty="0"/>
          </a:p>
          <a:p>
            <a:pPr marL="383540" lvl="1">
              <a:buFont typeface="Wingdings" pitchFamily="2"/>
              <a:buChar char="§"/>
            </a:pPr>
            <a:r>
              <a:rPr lang="fi-FI" dirty="0" err="1"/>
              <a:t>All</a:t>
            </a:r>
            <a:r>
              <a:rPr lang="fi-FI" dirty="0"/>
              <a:t> </a:t>
            </a:r>
            <a:r>
              <a:rPr lang="fi-FI" dirty="0" err="1"/>
              <a:t>disability</a:t>
            </a:r>
            <a:r>
              <a:rPr lang="fi-FI" dirty="0"/>
              <a:t> </a:t>
            </a:r>
            <a:r>
              <a:rPr lang="fi-FI" dirty="0" err="1"/>
              <a:t>groups</a:t>
            </a:r>
            <a:r>
              <a:rPr lang="fi-FI" dirty="0"/>
              <a:t> and </a:t>
            </a:r>
            <a:r>
              <a:rPr lang="fi-FI" dirty="0" err="1"/>
              <a:t>languages</a:t>
            </a:r>
            <a:endParaRPr lang="fi-FI" dirty="0"/>
          </a:p>
          <a:p>
            <a:pPr marL="383540" lvl="1">
              <a:buFont typeface="Wingdings" pitchFamily="2"/>
              <a:buChar char="§"/>
            </a:pPr>
            <a:r>
              <a:rPr lang="fi-FI" dirty="0" err="1"/>
              <a:t>All</a:t>
            </a:r>
            <a:r>
              <a:rPr lang="fi-FI" dirty="0"/>
              <a:t> </a:t>
            </a:r>
            <a:r>
              <a:rPr lang="fi-FI" dirty="0" err="1"/>
              <a:t>immigrant</a:t>
            </a:r>
            <a:r>
              <a:rPr lang="fi-FI" dirty="0"/>
              <a:t> </a:t>
            </a:r>
            <a:r>
              <a:rPr lang="fi-FI" dirty="0" err="1"/>
              <a:t>backgrounds</a:t>
            </a:r>
            <a:endParaRPr lang="fi-FI" dirty="0"/>
          </a:p>
          <a:p>
            <a:pPr>
              <a:buFont typeface="Wingdings" pitchFamily="2"/>
              <a:buChar char="§"/>
            </a:pPr>
            <a:r>
              <a:rPr lang="fi-FI" sz="1800" dirty="0"/>
              <a:t>Office </a:t>
            </a:r>
            <a:r>
              <a:rPr lang="fi-FI" sz="1800" dirty="0" err="1"/>
              <a:t>location</a:t>
            </a:r>
            <a:r>
              <a:rPr lang="fi-FI" sz="1800" dirty="0"/>
              <a:t>: Helsinki, Iiris Centre (Service and Activity Centre for </a:t>
            </a:r>
            <a:r>
              <a:rPr lang="fi-FI" sz="1800" dirty="0" err="1"/>
              <a:t>the</a:t>
            </a:r>
            <a:r>
              <a:rPr lang="fi-FI" sz="1800" dirty="0"/>
              <a:t> </a:t>
            </a:r>
            <a:r>
              <a:rPr lang="fi-FI" sz="1800" dirty="0" err="1"/>
              <a:t>Visually</a:t>
            </a:r>
            <a:r>
              <a:rPr lang="fi-FI" sz="1800" dirty="0"/>
              <a:t> </a:t>
            </a:r>
            <a:r>
              <a:rPr lang="fi-FI" sz="1800" dirty="0" err="1"/>
              <a:t>Impaired</a:t>
            </a:r>
            <a:r>
              <a:rPr lang="fi-FI" sz="1800" dirty="0"/>
              <a:t>) in Itäkeskus</a:t>
            </a:r>
          </a:p>
          <a:p>
            <a:pPr marL="0" lvl="0" indent="0">
              <a:buNone/>
            </a:pPr>
            <a:endParaRPr lang="fi-FI" dirty="0"/>
          </a:p>
        </p:txBody>
      </p:sp>
      <p:pic>
        <p:nvPicPr>
          <p:cNvPr id="5" name="Sisällön paikkamerkki 4"/>
          <p:cNvPicPr>
            <a:picLocks noGrp="1" noChangeAspect="1"/>
          </p:cNvPicPr>
          <p:nvPr>
            <p:ph type="pic" idx="4294967295"/>
          </p:nvPr>
        </p:nvPicPr>
        <p:blipFill>
          <a:blip r:embed="rId3"/>
          <a:stretch>
            <a:fillRect/>
          </a:stretch>
        </p:blipFill>
        <p:spPr>
          <a:xfrm>
            <a:off x="10523693" y="5884778"/>
            <a:ext cx="1571625" cy="493712"/>
          </a:xfrm>
        </p:spPr>
      </p:pic>
      <p:sp>
        <p:nvSpPr>
          <p:cNvPr id="4" name="Alatunnisteen paikkamerkki 3"/>
          <p:cNvSpPr txBox="1"/>
          <p:nvPr/>
        </p:nvSpPr>
        <p:spPr>
          <a:xfrm>
            <a:off x="3686184" y="6459787"/>
            <a:ext cx="4822801" cy="365129"/>
          </a:xfrm>
          <a:prstGeom prst="rect">
            <a:avLst/>
          </a:prstGeom>
          <a:noFill/>
          <a:ln>
            <a:noFill/>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900" b="0" i="0" u="none" strike="noStrike" kern="1200" cap="all" spc="0" baseline="0">
              <a:solidFill>
                <a:srgbClr val="FFFFFF"/>
              </a:solidFill>
              <a:uFillTx/>
              <a:latin typeface="Calibri"/>
            </a:endParaRPr>
          </a:p>
        </p:txBody>
      </p:sp>
      <p:pic>
        <p:nvPicPr>
          <p:cNvPr id="7" name="Picture 4"/>
          <p:cNvPicPr>
            <a:picLocks noChangeAspect="1"/>
          </p:cNvPicPr>
          <p:nvPr/>
        </p:nvPicPr>
        <p:blipFill>
          <a:blip r:embed="rId4"/>
          <a:srcRect/>
          <a:stretch>
            <a:fillRect/>
          </a:stretch>
        </p:blipFill>
        <p:spPr>
          <a:xfrm>
            <a:off x="10558434" y="6378490"/>
            <a:ext cx="1578484" cy="452718"/>
          </a:xfrm>
          <a:prstGeom prst="rect">
            <a:avLst/>
          </a:prstGeom>
          <a:noFill/>
          <a:ln>
            <a:noFill/>
          </a:ln>
        </p:spPr>
      </p:pic>
      <p:pic>
        <p:nvPicPr>
          <p:cNvPr id="1026" name="Picture 2" descr="Yhteystiedot">
            <a:extLst>
              <a:ext uri="{FF2B5EF4-FFF2-40B4-BE49-F238E27FC236}">
                <a16:creationId xmlns:a16="http://schemas.microsoft.com/office/drawing/2014/main" id="{9CF06B9C-CC31-4099-2B2E-D8DE995825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059" y="2626671"/>
            <a:ext cx="1316929" cy="16056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hteystiedot">
            <a:extLst>
              <a:ext uri="{FF2B5EF4-FFF2-40B4-BE49-F238E27FC236}">
                <a16:creationId xmlns:a16="http://schemas.microsoft.com/office/drawing/2014/main" id="{F8E321CE-D574-5D5C-53B1-5E743F12D9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20375" y="1152983"/>
            <a:ext cx="1311058" cy="1527980"/>
          </a:xfrm>
          <a:prstGeom prst="rect">
            <a:avLst/>
          </a:prstGeom>
          <a:noFill/>
          <a:extLst>
            <a:ext uri="{909E8E84-426E-40DD-AFC4-6F175D3DCCD1}">
              <a14:hiddenFill xmlns:a14="http://schemas.microsoft.com/office/drawing/2010/main">
                <a:solidFill>
                  <a:srgbClr val="FFFFFF"/>
                </a:solidFill>
              </a14:hiddenFill>
            </a:ext>
          </a:extLst>
        </p:spPr>
      </p:pic>
      <p:pic>
        <p:nvPicPr>
          <p:cNvPr id="14" name="Kuva 13" descr="Kuva, joka sisältää kohteen henkilö, mies, seinä, sisä&#10;&#10;Kuvaus luotu automaattisesti">
            <a:extLst>
              <a:ext uri="{FF2B5EF4-FFF2-40B4-BE49-F238E27FC236}">
                <a16:creationId xmlns:a16="http://schemas.microsoft.com/office/drawing/2014/main" id="{45E978FE-CC57-5FE4-4D55-A5E5BD720C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90203" y="2676638"/>
            <a:ext cx="1371402" cy="1568005"/>
          </a:xfrm>
          <a:prstGeom prst="rect">
            <a:avLst/>
          </a:prstGeom>
        </p:spPr>
      </p:pic>
      <p:pic>
        <p:nvPicPr>
          <p:cNvPr id="6" name="Kuva 7" descr="Kuva, joka sisältää kohteen henkilö, vaate, mies, puku&#10;&#10;Kuvaus luotu automaattisesti">
            <a:extLst>
              <a:ext uri="{FF2B5EF4-FFF2-40B4-BE49-F238E27FC236}">
                <a16:creationId xmlns:a16="http://schemas.microsoft.com/office/drawing/2014/main" id="{B8C5DD6C-BC5A-DB86-E4F7-83A7F22BEDBF}"/>
              </a:ext>
            </a:extLst>
          </p:cNvPr>
          <p:cNvPicPr>
            <a:picLocks noChangeAspect="1"/>
          </p:cNvPicPr>
          <p:nvPr/>
        </p:nvPicPr>
        <p:blipFill>
          <a:blip r:embed="rId8"/>
          <a:stretch>
            <a:fillRect/>
          </a:stretch>
        </p:blipFill>
        <p:spPr>
          <a:xfrm>
            <a:off x="9246205" y="1148658"/>
            <a:ext cx="1371401" cy="1527980"/>
          </a:xfrm>
          <a:prstGeom prst="rect">
            <a:avLst/>
          </a:prstGeom>
        </p:spPr>
      </p:pic>
      <p:pic>
        <p:nvPicPr>
          <p:cNvPr id="12" name="Kuva 11" descr="Kuva, joka sisältää kohteen Ihmisen kasvot, henkilö, hymy, vaate&#10;&#10;Kuvaus luotu automaattisesti">
            <a:extLst>
              <a:ext uri="{FF2B5EF4-FFF2-40B4-BE49-F238E27FC236}">
                <a16:creationId xmlns:a16="http://schemas.microsoft.com/office/drawing/2014/main" id="{56AB98AF-0966-9FCB-91EC-093D5E0A5B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09316" y="4262366"/>
            <a:ext cx="1308290" cy="1605679"/>
          </a:xfrm>
          <a:prstGeom prst="rect">
            <a:avLst/>
          </a:prstGeom>
        </p:spPr>
      </p:pic>
      <p:pic>
        <p:nvPicPr>
          <p:cNvPr id="9" name="Kuva 8" descr="Kuva, joka sisältää kohteen Ihmisen kasvot, henkilö, vaate, hymy&#10;&#10;Kuvaus luotu automaattisesti">
            <a:extLst>
              <a:ext uri="{FF2B5EF4-FFF2-40B4-BE49-F238E27FC236}">
                <a16:creationId xmlns:a16="http://schemas.microsoft.com/office/drawing/2014/main" id="{23D2EDBA-A1FE-BECC-5D75-171D4818DD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17606" y="4262366"/>
            <a:ext cx="1365531" cy="159137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33">
            <a:extLst>
              <a:ext uri="{FF2B5EF4-FFF2-40B4-BE49-F238E27FC236}">
                <a16:creationId xmlns:a16="http://schemas.microsoft.com/office/drawing/2014/main" id="{774264D9-8C28-406D-DE9E-10885E371E4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90738" y="457200"/>
            <a:ext cx="2143125" cy="2857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Kuva 4" descr="34">
            <a:extLst>
              <a:ext uri="{FF2B5EF4-FFF2-40B4-BE49-F238E27FC236}">
                <a16:creationId xmlns:a16="http://schemas.microsoft.com/office/drawing/2014/main" id="{68F132F0-AB89-C49E-FAF5-A7E37AB893B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7124700" y="457200"/>
            <a:ext cx="3810000" cy="2857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Kuva 6" descr="35">
            <a:extLst>
              <a:ext uri="{FF2B5EF4-FFF2-40B4-BE49-F238E27FC236}">
                <a16:creationId xmlns:a16="http://schemas.microsoft.com/office/drawing/2014/main" id="{3EDDAC06-2F0A-5D96-0071-4A0201743D10}"/>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2090738" y="3543300"/>
            <a:ext cx="2143125" cy="2857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Kuva 8" descr="36">
            <a:extLst>
              <a:ext uri="{FF2B5EF4-FFF2-40B4-BE49-F238E27FC236}">
                <a16:creationId xmlns:a16="http://schemas.microsoft.com/office/drawing/2014/main" id="{8E08CA37-DF82-8B96-23C5-9AFFCC9C0FC4}"/>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7958138" y="3543300"/>
            <a:ext cx="2143125" cy="2857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86336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37">
            <a:extLst>
              <a:ext uri="{FF2B5EF4-FFF2-40B4-BE49-F238E27FC236}">
                <a16:creationId xmlns:a16="http://schemas.microsoft.com/office/drawing/2014/main" id="{F6CBE56A-025B-EF87-7DA8-F99E7FCC0AB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57300" y="457200"/>
            <a:ext cx="3810000" cy="2857500"/>
          </a:xfrm>
          <a:prstGeom prst="rect">
            <a:avLst/>
          </a:prstGeom>
          <a:ln>
            <a:noFill/>
          </a:ln>
          <a:effectLst>
            <a:outerShdw blurRad="292100" dist="139700" dir="2700000" algn="tl" rotWithShape="0">
              <a:srgbClr val="333333">
                <a:alpha val="65000"/>
              </a:srgbClr>
            </a:outerShdw>
          </a:effectLst>
        </p:spPr>
      </p:pic>
      <p:pic>
        <p:nvPicPr>
          <p:cNvPr id="5" name="Kuva 4" descr="38">
            <a:extLst>
              <a:ext uri="{FF2B5EF4-FFF2-40B4-BE49-F238E27FC236}">
                <a16:creationId xmlns:a16="http://schemas.microsoft.com/office/drawing/2014/main" id="{65D151E1-628F-1260-492F-237207DF421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7958138" y="457200"/>
            <a:ext cx="2143125" cy="2857500"/>
          </a:xfrm>
          <a:prstGeom prst="rect">
            <a:avLst/>
          </a:prstGeom>
          <a:ln>
            <a:noFill/>
          </a:ln>
          <a:effectLst>
            <a:outerShdw blurRad="292100" dist="139700" dir="2700000" algn="tl" rotWithShape="0">
              <a:srgbClr val="333333">
                <a:alpha val="65000"/>
              </a:srgbClr>
            </a:outerShdw>
          </a:effectLst>
        </p:spPr>
      </p:pic>
      <p:pic>
        <p:nvPicPr>
          <p:cNvPr id="7" name="Kuva 6" descr="39">
            <a:extLst>
              <a:ext uri="{FF2B5EF4-FFF2-40B4-BE49-F238E27FC236}">
                <a16:creationId xmlns:a16="http://schemas.microsoft.com/office/drawing/2014/main" id="{6F28C5BF-4068-B7C4-B485-135B2052C001}"/>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2090738" y="3543300"/>
            <a:ext cx="2143125" cy="2857500"/>
          </a:xfrm>
          <a:prstGeom prst="rect">
            <a:avLst/>
          </a:prstGeom>
          <a:ln>
            <a:noFill/>
          </a:ln>
          <a:effectLst>
            <a:outerShdw blurRad="292100" dist="139700" dir="2700000" algn="tl" rotWithShape="0">
              <a:srgbClr val="333333">
                <a:alpha val="65000"/>
              </a:srgbClr>
            </a:outerShdw>
          </a:effectLst>
        </p:spPr>
      </p:pic>
      <p:pic>
        <p:nvPicPr>
          <p:cNvPr id="9" name="Kuva 8" descr="40">
            <a:extLst>
              <a:ext uri="{FF2B5EF4-FFF2-40B4-BE49-F238E27FC236}">
                <a16:creationId xmlns:a16="http://schemas.microsoft.com/office/drawing/2014/main" id="{B1A0982F-135B-E147-4ACA-2D963F23A04B}"/>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7124700" y="3543300"/>
            <a:ext cx="3810000" cy="2857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5164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41">
            <a:extLst>
              <a:ext uri="{FF2B5EF4-FFF2-40B4-BE49-F238E27FC236}">
                <a16:creationId xmlns:a16="http://schemas.microsoft.com/office/drawing/2014/main" id="{90665824-FA1D-1E26-2AB2-5A858AE7369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90738" y="457200"/>
            <a:ext cx="2143125" cy="2857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Kuva 4" descr="42">
            <a:extLst>
              <a:ext uri="{FF2B5EF4-FFF2-40B4-BE49-F238E27FC236}">
                <a16:creationId xmlns:a16="http://schemas.microsoft.com/office/drawing/2014/main" id="{E4CB9449-C796-26DF-05EC-24054704448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7958138" y="457200"/>
            <a:ext cx="2143125" cy="2857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Kuva 6" descr="43">
            <a:extLst>
              <a:ext uri="{FF2B5EF4-FFF2-40B4-BE49-F238E27FC236}">
                <a16:creationId xmlns:a16="http://schemas.microsoft.com/office/drawing/2014/main" id="{2541CBCE-2EDD-C9FD-4DAE-D0CBF709A53B}"/>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2099127" y="3526366"/>
            <a:ext cx="2143125" cy="2857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Kuva 8" descr="44">
            <a:extLst>
              <a:ext uri="{FF2B5EF4-FFF2-40B4-BE49-F238E27FC236}">
                <a16:creationId xmlns:a16="http://schemas.microsoft.com/office/drawing/2014/main" id="{1B11994F-B7E5-13FD-8DD2-91EF29CA68E0}"/>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7958138" y="3543300"/>
            <a:ext cx="2143125" cy="2857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86544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45">
            <a:extLst>
              <a:ext uri="{FF2B5EF4-FFF2-40B4-BE49-F238E27FC236}">
                <a16:creationId xmlns:a16="http://schemas.microsoft.com/office/drawing/2014/main" id="{33EDD64A-7EF6-A91C-837A-9464D710521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90738" y="457200"/>
            <a:ext cx="2143125" cy="2857500"/>
          </a:xfrm>
          <a:prstGeom prst="rect">
            <a:avLst/>
          </a:prstGeom>
          <a:ln>
            <a:noFill/>
          </a:ln>
          <a:effectLst>
            <a:outerShdw blurRad="292100" dist="139700" dir="2700000" algn="tl" rotWithShape="0">
              <a:srgbClr val="333333">
                <a:alpha val="65000"/>
              </a:srgbClr>
            </a:outerShdw>
          </a:effectLst>
        </p:spPr>
      </p:pic>
      <p:pic>
        <p:nvPicPr>
          <p:cNvPr id="5" name="Kuva 4" descr="46">
            <a:extLst>
              <a:ext uri="{FF2B5EF4-FFF2-40B4-BE49-F238E27FC236}">
                <a16:creationId xmlns:a16="http://schemas.microsoft.com/office/drawing/2014/main" id="{11D66E1A-CD28-4C5C-5936-8CDB25308D6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7958138" y="457200"/>
            <a:ext cx="2143125" cy="2857500"/>
          </a:xfrm>
          <a:prstGeom prst="rect">
            <a:avLst/>
          </a:prstGeom>
        </p:spPr>
      </p:pic>
      <p:pic>
        <p:nvPicPr>
          <p:cNvPr id="7" name="Kuva 6" descr="47">
            <a:extLst>
              <a:ext uri="{FF2B5EF4-FFF2-40B4-BE49-F238E27FC236}">
                <a16:creationId xmlns:a16="http://schemas.microsoft.com/office/drawing/2014/main" id="{5F7BA490-FBF1-4F53-EAE9-A30242D656CC}"/>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733550" y="3543300"/>
            <a:ext cx="2857500" cy="2857500"/>
          </a:xfrm>
          <a:prstGeom prst="rect">
            <a:avLst/>
          </a:prstGeom>
          <a:ln>
            <a:noFill/>
          </a:ln>
          <a:effectLst>
            <a:outerShdw blurRad="292100" dist="139700" dir="2700000" algn="tl" rotWithShape="0">
              <a:srgbClr val="333333">
                <a:alpha val="65000"/>
              </a:srgbClr>
            </a:outerShdw>
          </a:effectLst>
        </p:spPr>
      </p:pic>
      <p:pic>
        <p:nvPicPr>
          <p:cNvPr id="9" name="Kuva 8" descr="48">
            <a:extLst>
              <a:ext uri="{FF2B5EF4-FFF2-40B4-BE49-F238E27FC236}">
                <a16:creationId xmlns:a16="http://schemas.microsoft.com/office/drawing/2014/main" id="{55618738-F4B3-99B1-21ED-2FB210F52E6B}"/>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7958138" y="3543300"/>
            <a:ext cx="2143125" cy="2857500"/>
          </a:xfrm>
          <a:prstGeom prst="rect">
            <a:avLst/>
          </a:prstGeom>
        </p:spPr>
      </p:pic>
    </p:spTree>
    <p:extLst>
      <p:ext uri="{BB962C8B-B14F-4D97-AF65-F5344CB8AC3E}">
        <p14:creationId xmlns:p14="http://schemas.microsoft.com/office/powerpoint/2010/main" val="3434365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DCB06-E31B-154E-71AC-2459E394C3F8}"/>
            </a:ext>
          </a:extLst>
        </p:cNvPr>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AB03F254-1CBE-1E4F-7E61-CC6D16D376AA}"/>
              </a:ext>
            </a:extLst>
          </p:cNvPr>
          <p:cNvSpPr>
            <a:spLocks noGrp="1"/>
          </p:cNvSpPr>
          <p:nvPr>
            <p:ph idx="1"/>
          </p:nvPr>
        </p:nvSpPr>
        <p:spPr>
          <a:xfrm>
            <a:off x="0" y="2946570"/>
            <a:ext cx="12192000" cy="3996097"/>
          </a:xfrm>
        </p:spPr>
        <p:style>
          <a:lnRef idx="2">
            <a:schemeClr val="dk1"/>
          </a:lnRef>
          <a:fillRef idx="1">
            <a:schemeClr val="lt1"/>
          </a:fillRef>
          <a:effectRef idx="0">
            <a:schemeClr val="dk1"/>
          </a:effectRef>
          <a:fontRef idx="minor">
            <a:schemeClr val="dk1"/>
          </a:fontRef>
        </p:style>
        <p:txBody>
          <a:bodyPr anchor="ctr">
            <a:normAutofit/>
          </a:bodyPr>
          <a:lstStyle/>
          <a:p>
            <a:pPr algn="ctr">
              <a:buNone/>
            </a:pPr>
            <a:r>
              <a:rPr lang="en-US" sz="3200" dirty="0">
                <a:solidFill>
                  <a:schemeClr val="bg1"/>
                </a:solidFill>
                <a:latin typeface="Calibri"/>
                <a:ea typeface="Calibri"/>
                <a:cs typeface="Calibri"/>
              </a:rPr>
              <a:t>Questions and discussion welcome</a:t>
            </a:r>
            <a:endParaRPr lang="fi-FI" dirty="0">
              <a:solidFill>
                <a:schemeClr val="bg1"/>
              </a:solidFill>
            </a:endParaRPr>
          </a:p>
          <a:p>
            <a:pPr marL="0" indent="0" algn="l">
              <a:buNone/>
            </a:pPr>
            <a:endParaRPr lang="en-US" sz="2400" b="1" dirty="0">
              <a:solidFill>
                <a:schemeClr val="bg1"/>
              </a:solidFill>
            </a:endParaRPr>
          </a:p>
          <a:p>
            <a:pPr lvl="1" algn="l"/>
            <a:endParaRPr lang="en-US" dirty="0">
              <a:solidFill>
                <a:schemeClr val="bg1"/>
              </a:solidFill>
            </a:endParaRPr>
          </a:p>
          <a:p>
            <a:pPr algn="ctr">
              <a:buNone/>
            </a:pPr>
            <a:r>
              <a:rPr lang="fi-FI" cap="all" dirty="0">
                <a:solidFill>
                  <a:schemeClr val="bg1"/>
                </a:solidFill>
                <a:hlinkClick r:id="rId2">
                  <a:extLst>
                    <a:ext uri="{A12FA001-AC4F-418D-AE19-62706E023703}">
                      <ahyp:hlinkClr xmlns:ahyp="http://schemas.microsoft.com/office/drawing/2018/hyperlinkcolor" val="tx"/>
                    </a:ext>
                  </a:extLst>
                </a:hlinkClick>
              </a:rPr>
              <a:t>www.tukikeskushilma.fi</a:t>
            </a:r>
            <a:r>
              <a:rPr lang="fi-FI" cap="all" dirty="0">
                <a:solidFill>
                  <a:srgbClr val="8AD0D6"/>
                </a:solidFill>
              </a:rPr>
              <a:t> </a:t>
            </a:r>
            <a:endParaRPr lang="fi-FI" dirty="0">
              <a:solidFill>
                <a:schemeClr val="bg1"/>
              </a:solidFill>
            </a:endParaRPr>
          </a:p>
          <a:p>
            <a:pPr marL="0" indent="0">
              <a:buNone/>
            </a:pPr>
            <a:endParaRPr lang="fi-FI" dirty="0">
              <a:solidFill>
                <a:schemeClr val="bg1"/>
              </a:solidFill>
            </a:endParaRPr>
          </a:p>
        </p:txBody>
      </p:sp>
      <p:sp>
        <p:nvSpPr>
          <p:cNvPr id="4" name="Otsikko 1">
            <a:extLst>
              <a:ext uri="{FF2B5EF4-FFF2-40B4-BE49-F238E27FC236}">
                <a16:creationId xmlns:a16="http://schemas.microsoft.com/office/drawing/2014/main" id="{E62FFB63-AD3F-50A4-A94C-F80DB3805A0A}"/>
              </a:ext>
            </a:extLst>
          </p:cNvPr>
          <p:cNvSpPr txBox="1">
            <a:spLocks/>
          </p:cNvSpPr>
          <p:nvPr/>
        </p:nvSpPr>
        <p:spPr>
          <a:xfrm>
            <a:off x="0" y="624148"/>
            <a:ext cx="12192000" cy="2329726"/>
          </a:xfrm>
          <a:prstGeom prst="rect">
            <a:avLst/>
          </a:prstGeom>
          <a:solidFill>
            <a:srgbClr val="00B0F0"/>
          </a:solidFill>
        </p:spPr>
        <p:style>
          <a:lnRef idx="2">
            <a:schemeClr val="accent4">
              <a:shade val="15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algn="ctr"/>
            <a:endParaRPr lang="en-US" sz="2400" b="1" dirty="0">
              <a:solidFill>
                <a:schemeClr val="bg1"/>
              </a:solidFill>
            </a:endParaRPr>
          </a:p>
        </p:txBody>
      </p:sp>
      <p:pic>
        <p:nvPicPr>
          <p:cNvPr id="6" name="Kuva 3" descr="Kuva, joka sisältää kohteen teksti, Fontti, logo, Grafiikka&#10;&#10;Tekoälyllä luotu sisältö saattaa olla virheellistä.">
            <a:extLst>
              <a:ext uri="{FF2B5EF4-FFF2-40B4-BE49-F238E27FC236}">
                <a16:creationId xmlns:a16="http://schemas.microsoft.com/office/drawing/2014/main" id="{C2E4903D-A1B9-89D6-70B0-77AC2EBFF234}"/>
              </a:ext>
            </a:extLst>
          </p:cNvPr>
          <p:cNvPicPr>
            <a:picLocks noChangeAspect="1"/>
          </p:cNvPicPr>
          <p:nvPr/>
        </p:nvPicPr>
        <p:blipFill>
          <a:blip r:embed="rId3"/>
          <a:stretch>
            <a:fillRect/>
          </a:stretch>
        </p:blipFill>
        <p:spPr>
          <a:xfrm>
            <a:off x="177151" y="1169678"/>
            <a:ext cx="3456733" cy="1091281"/>
          </a:xfrm>
          <a:prstGeom prst="rect">
            <a:avLst/>
          </a:prstGeom>
          <a:noFill/>
          <a:ln>
            <a:noFill/>
          </a:ln>
        </p:spPr>
      </p:pic>
      <p:pic>
        <p:nvPicPr>
          <p:cNvPr id="8" name="Kuva 7">
            <a:extLst>
              <a:ext uri="{FF2B5EF4-FFF2-40B4-BE49-F238E27FC236}">
                <a16:creationId xmlns:a16="http://schemas.microsoft.com/office/drawing/2014/main" id="{BB9B6127-EFAA-C3C2-8A71-A8E69FA6F63A}"/>
              </a:ext>
            </a:extLst>
          </p:cNvPr>
          <p:cNvPicPr>
            <a:picLocks noChangeAspect="1"/>
          </p:cNvPicPr>
          <p:nvPr/>
        </p:nvPicPr>
        <p:blipFill>
          <a:blip r:embed="rId4"/>
          <a:stretch>
            <a:fillRect/>
          </a:stretch>
        </p:blipFill>
        <p:spPr>
          <a:xfrm>
            <a:off x="9253433" y="801305"/>
            <a:ext cx="2626979" cy="1972598"/>
          </a:xfrm>
          <a:prstGeom prst="rect">
            <a:avLst/>
          </a:prstGeom>
          <a:noFill/>
          <a:ln>
            <a:noFill/>
          </a:ln>
        </p:spPr>
      </p:pic>
    </p:spTree>
    <p:extLst>
      <p:ext uri="{BB962C8B-B14F-4D97-AF65-F5344CB8AC3E}">
        <p14:creationId xmlns:p14="http://schemas.microsoft.com/office/powerpoint/2010/main" val="520314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754131-1F52-7F83-2B17-F9D45D21D886}"/>
              </a:ext>
            </a:extLst>
          </p:cNvPr>
          <p:cNvSpPr>
            <a:spLocks noGrp="1"/>
          </p:cNvSpPr>
          <p:nvPr>
            <p:ph type="title"/>
          </p:nvPr>
        </p:nvSpPr>
        <p:spPr>
          <a:xfrm>
            <a:off x="218114" y="365125"/>
            <a:ext cx="11509696" cy="876447"/>
          </a:xfrm>
        </p:spPr>
        <p:style>
          <a:lnRef idx="2">
            <a:schemeClr val="accent1">
              <a:shade val="15000"/>
            </a:schemeClr>
          </a:lnRef>
          <a:fillRef idx="1">
            <a:schemeClr val="accent1"/>
          </a:fillRef>
          <a:effectRef idx="0">
            <a:schemeClr val="accent1"/>
          </a:effectRef>
          <a:fontRef idx="minor">
            <a:schemeClr val="lt1"/>
          </a:fontRef>
        </p:style>
        <p:txBody>
          <a:bodyPr>
            <a:normAutofit/>
          </a:bodyPr>
          <a:lstStyle/>
          <a:p>
            <a:r>
              <a:rPr lang="fi-FI" sz="3600" b="1" dirty="0">
                <a:solidFill>
                  <a:srgbClr val="FFFF00"/>
                </a:solidFill>
              </a:rPr>
              <a:t>HILMA</a:t>
            </a:r>
            <a:r>
              <a:rPr lang="fi-FI" sz="3600" b="1" dirty="0"/>
              <a:t>. </a:t>
            </a:r>
            <a:r>
              <a:rPr lang="fi-FI"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What</a:t>
            </a:r>
            <a:r>
              <a:rPr lang="fi-FI"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fi-FI"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do</a:t>
            </a:r>
            <a:r>
              <a:rPr lang="fi-FI"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fi-FI"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we</a:t>
            </a:r>
            <a:r>
              <a:rPr lang="fi-FI"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fi-FI"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want</a:t>
            </a:r>
            <a:r>
              <a:rPr lang="fi-FI"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to </a:t>
            </a:r>
            <a:r>
              <a:rPr lang="fi-FI"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achieve</a:t>
            </a:r>
            <a:r>
              <a:rPr lang="fi-FI"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r>
              <a:rPr lang="fi-FI" sz="3600" b="1" dirty="0"/>
              <a:t> </a:t>
            </a:r>
          </a:p>
        </p:txBody>
      </p:sp>
      <p:sp>
        <p:nvSpPr>
          <p:cNvPr id="3" name="Sisällön paikkamerkki 2">
            <a:extLst>
              <a:ext uri="{FF2B5EF4-FFF2-40B4-BE49-F238E27FC236}">
                <a16:creationId xmlns:a16="http://schemas.microsoft.com/office/drawing/2014/main" id="{C28B4D84-783A-ADAA-6617-030B379D063F}"/>
              </a:ext>
            </a:extLst>
          </p:cNvPr>
          <p:cNvSpPr>
            <a:spLocks noGrp="1"/>
          </p:cNvSpPr>
          <p:nvPr>
            <p:ph idx="1"/>
          </p:nvPr>
        </p:nvSpPr>
        <p:spPr>
          <a:xfrm>
            <a:off x="218114" y="1241572"/>
            <a:ext cx="11509696" cy="5377342"/>
          </a:xfrm>
        </p:spPr>
        <p:style>
          <a:lnRef idx="2">
            <a:schemeClr val="dk1"/>
          </a:lnRef>
          <a:fillRef idx="1">
            <a:schemeClr val="lt1"/>
          </a:fillRef>
          <a:effectRef idx="0">
            <a:schemeClr val="dk1"/>
          </a:effectRef>
          <a:fontRef idx="minor">
            <a:schemeClr val="dk1"/>
          </a:fontRef>
        </p:style>
        <p:txBody>
          <a:bodyPr>
            <a:noAutofit/>
          </a:bodyPr>
          <a:lstStyle/>
          <a:p>
            <a:pPr>
              <a:spcAft>
                <a:spcPts val="800"/>
              </a:spcAft>
            </a:pPr>
            <a:endParaRPr lang="en-US" sz="1600" b="1" kern="100" dirty="0">
              <a:effectLst/>
              <a:latin typeface="Aptos" panose="020B0004020202020204" pitchFamily="34" charset="0"/>
              <a:ea typeface="Aptos" panose="020B0004020202020204" pitchFamily="34" charset="0"/>
              <a:cs typeface="Arial" panose="020B0604020202020204" pitchFamily="34" charset="0"/>
            </a:endParaRPr>
          </a:p>
          <a:p>
            <a:pPr>
              <a:spcAft>
                <a:spcPts val="800"/>
              </a:spcAft>
            </a:pPr>
            <a:r>
              <a:rPr lang="en-US" sz="1600" b="1" kern="100" dirty="0">
                <a:effectLst/>
                <a:latin typeface="Aptos" panose="020B0004020202020204" pitchFamily="34" charset="0"/>
                <a:ea typeface="Aptos" panose="020B0004020202020204" pitchFamily="34" charset="0"/>
                <a:cs typeface="Arial" panose="020B0604020202020204" pitchFamily="34" charset="0"/>
              </a:rPr>
              <a:t>Promote the integration and independence of immigrants with disabilities and long-term illnesses</a:t>
            </a:r>
          </a:p>
          <a:p>
            <a:pPr>
              <a:spcAft>
                <a:spcPts val="800"/>
              </a:spcAft>
            </a:pPr>
            <a:r>
              <a:rPr lang="en-US" sz="1600" b="1" kern="100" dirty="0">
                <a:effectLst/>
                <a:latin typeface="Aptos" panose="020B0004020202020204" pitchFamily="34" charset="0"/>
                <a:ea typeface="Aptos" panose="020B0004020202020204" pitchFamily="34" charset="0"/>
                <a:cs typeface="Arial" panose="020B0604020202020204" pitchFamily="34" charset="0"/>
              </a:rPr>
              <a:t>Improve access to services for immigrants with disabilities: Provide easy access and support to disability services in all languages ​​and cultures.</a:t>
            </a:r>
          </a:p>
          <a:p>
            <a:pPr>
              <a:spcAft>
                <a:spcPts val="800"/>
              </a:spcAft>
            </a:pPr>
            <a:r>
              <a:rPr lang="en-US" sz="1600" b="1" kern="100" dirty="0">
                <a:effectLst/>
                <a:latin typeface="Aptos" panose="020B0004020202020204" pitchFamily="34" charset="0"/>
                <a:ea typeface="Aptos" panose="020B0004020202020204" pitchFamily="34" charset="0"/>
                <a:cs typeface="Arial" panose="020B0604020202020204" pitchFamily="34" charset="0"/>
              </a:rPr>
              <a:t>Promote inclusion in society: Support the active participation of immigrants with disabilities in working life, education and social activities.</a:t>
            </a:r>
          </a:p>
          <a:p>
            <a:pPr>
              <a:spcAft>
                <a:spcPts val="800"/>
              </a:spcAft>
            </a:pPr>
            <a:r>
              <a:rPr lang="en-US" sz="1600" b="1" kern="100" dirty="0">
                <a:effectLst/>
                <a:latin typeface="Aptos" panose="020B0004020202020204" pitchFamily="34" charset="0"/>
                <a:ea typeface="Aptos" panose="020B0004020202020204" pitchFamily="34" charset="0"/>
                <a:cs typeface="Arial" panose="020B0604020202020204" pitchFamily="34" charset="0"/>
              </a:rPr>
              <a:t>Support life management and well-being: Provide services that help immigrants live independently and manage their everyday lives.</a:t>
            </a:r>
          </a:p>
          <a:p>
            <a:pPr>
              <a:spcAft>
                <a:spcPts val="800"/>
              </a:spcAft>
            </a:pPr>
            <a:r>
              <a:rPr lang="en-US" sz="1600" b="1" kern="100" dirty="0">
                <a:effectLst/>
                <a:latin typeface="Aptos" panose="020B0004020202020204" pitchFamily="34" charset="0"/>
                <a:ea typeface="Aptos" panose="020B0004020202020204" pitchFamily="34" charset="0"/>
                <a:cs typeface="Arial" panose="020B0604020202020204" pitchFamily="34" charset="0"/>
              </a:rPr>
              <a:t>Improve cooperation between different actors: Develop cooperation networks with authorities, organizations and other actors.</a:t>
            </a:r>
          </a:p>
          <a:p>
            <a:pPr>
              <a:spcAft>
                <a:spcPts val="800"/>
              </a:spcAft>
            </a:pPr>
            <a:r>
              <a:rPr lang="en-US" sz="1600" b="1" kern="100" dirty="0">
                <a:effectLst/>
                <a:latin typeface="Aptos" panose="020B0004020202020204" pitchFamily="34" charset="0"/>
                <a:ea typeface="Aptos" panose="020B0004020202020204" pitchFamily="34" charset="0"/>
                <a:cs typeface="Arial" panose="020B0604020202020204" pitchFamily="34" charset="0"/>
              </a:rPr>
              <a:t>Strengthen the voice of immigrants with disabilities. Support the participation of immigrants with disabilities in decision-making and the defense of their own rights.</a:t>
            </a:r>
            <a:endParaRPr lang="fi-FI" sz="1600" b="1" kern="1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399255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B02F2-1531-F49A-43A1-D967259173C8}"/>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A037FA4-562F-CE0B-D355-2AE0B0F5AB29}"/>
              </a:ext>
            </a:extLst>
          </p:cNvPr>
          <p:cNvSpPr>
            <a:spLocks noGrp="1"/>
          </p:cNvSpPr>
          <p:nvPr>
            <p:ph type="title"/>
          </p:nvPr>
        </p:nvSpPr>
        <p:spPr>
          <a:xfrm>
            <a:off x="218114" y="63121"/>
            <a:ext cx="11509696" cy="876447"/>
          </a:xfrm>
        </p:spPr>
        <p:style>
          <a:lnRef idx="2">
            <a:schemeClr val="accent1">
              <a:shade val="15000"/>
            </a:schemeClr>
          </a:lnRef>
          <a:fillRef idx="1">
            <a:schemeClr val="accent1"/>
          </a:fillRef>
          <a:effectRef idx="0">
            <a:schemeClr val="accent1"/>
          </a:effectRef>
          <a:fontRef idx="minor">
            <a:schemeClr val="lt1"/>
          </a:fontRef>
        </p:style>
        <p:txBody>
          <a:bodyPr>
            <a:normAutofit/>
          </a:bodyPr>
          <a:lstStyle/>
          <a:p>
            <a:r>
              <a:rPr lang="fi-FI" sz="3600" b="1" dirty="0">
                <a:solidFill>
                  <a:srgbClr val="FFFF00"/>
                </a:solidFill>
              </a:rPr>
              <a:t>HILMA</a:t>
            </a:r>
            <a:r>
              <a:rPr lang="fi-FI" sz="3600" b="1" dirty="0"/>
              <a:t>. </a:t>
            </a:r>
            <a:r>
              <a:rPr lang="fi-FI" sz="3600" b="1" dirty="0" err="1">
                <a:solidFill>
                  <a:schemeClr val="tx1"/>
                </a:solidFill>
              </a:rPr>
              <a:t>What</a:t>
            </a:r>
            <a:r>
              <a:rPr lang="fi-FI" sz="3600" b="1" dirty="0">
                <a:solidFill>
                  <a:schemeClr val="tx1"/>
                </a:solidFill>
              </a:rPr>
              <a:t> </a:t>
            </a:r>
            <a:r>
              <a:rPr lang="fi-FI" sz="3600" b="1" dirty="0" err="1">
                <a:solidFill>
                  <a:schemeClr val="tx1"/>
                </a:solidFill>
              </a:rPr>
              <a:t>do</a:t>
            </a:r>
            <a:r>
              <a:rPr lang="fi-FI" sz="3600" b="1" dirty="0">
                <a:solidFill>
                  <a:schemeClr val="tx1"/>
                </a:solidFill>
              </a:rPr>
              <a:t> </a:t>
            </a:r>
            <a:r>
              <a:rPr lang="fi-FI" sz="3600" b="1" dirty="0" err="1">
                <a:solidFill>
                  <a:schemeClr val="tx1"/>
                </a:solidFill>
              </a:rPr>
              <a:t>we</a:t>
            </a:r>
            <a:r>
              <a:rPr lang="fi-FI" sz="3600" b="1" dirty="0">
                <a:solidFill>
                  <a:schemeClr val="tx1"/>
                </a:solidFill>
              </a:rPr>
              <a:t> </a:t>
            </a:r>
            <a:r>
              <a:rPr lang="fi-FI" sz="3600" b="1" dirty="0" err="1">
                <a:solidFill>
                  <a:schemeClr val="tx1"/>
                </a:solidFill>
              </a:rPr>
              <a:t>do</a:t>
            </a:r>
            <a:r>
              <a:rPr lang="fi-FI" sz="3600" b="1" dirty="0">
                <a:solidFill>
                  <a:schemeClr val="tx1"/>
                </a:solidFill>
              </a:rPr>
              <a:t> in </a:t>
            </a:r>
            <a:r>
              <a:rPr lang="fi-FI" sz="3600" b="1" dirty="0" err="1">
                <a:solidFill>
                  <a:schemeClr val="tx1"/>
                </a:solidFill>
              </a:rPr>
              <a:t>practice</a:t>
            </a:r>
            <a:r>
              <a:rPr lang="fi-FI" sz="3600" b="1" dirty="0">
                <a:solidFill>
                  <a:schemeClr val="tx1"/>
                </a:solidFill>
              </a:rPr>
              <a:t>?</a:t>
            </a:r>
          </a:p>
        </p:txBody>
      </p:sp>
      <p:sp>
        <p:nvSpPr>
          <p:cNvPr id="3" name="Sisällön paikkamerkki 2">
            <a:extLst>
              <a:ext uri="{FF2B5EF4-FFF2-40B4-BE49-F238E27FC236}">
                <a16:creationId xmlns:a16="http://schemas.microsoft.com/office/drawing/2014/main" id="{22C71780-F895-A145-9F98-D7CCF2249877}"/>
              </a:ext>
            </a:extLst>
          </p:cNvPr>
          <p:cNvSpPr>
            <a:spLocks noGrp="1"/>
          </p:cNvSpPr>
          <p:nvPr>
            <p:ph idx="1"/>
          </p:nvPr>
        </p:nvSpPr>
        <p:spPr>
          <a:xfrm>
            <a:off x="218114" y="939568"/>
            <a:ext cx="11509696" cy="5679346"/>
          </a:xfrm>
        </p:spPr>
        <p:style>
          <a:lnRef idx="2">
            <a:schemeClr val="dk1"/>
          </a:lnRef>
          <a:fillRef idx="1">
            <a:schemeClr val="lt1"/>
          </a:fillRef>
          <a:effectRef idx="0">
            <a:schemeClr val="dk1"/>
          </a:effectRef>
          <a:fontRef idx="minor">
            <a:schemeClr val="dk1"/>
          </a:fontRef>
        </p:style>
        <p:txBody>
          <a:bodyPr>
            <a:noAutofit/>
          </a:bodyPr>
          <a:lstStyle/>
          <a:p>
            <a:r>
              <a:rPr lang="en-US" sz="1400" b="1" dirty="0"/>
              <a:t>Customer service, Advice, guidance and assistance with services and benefits</a:t>
            </a:r>
          </a:p>
          <a:p>
            <a:r>
              <a:rPr lang="en-US" sz="1400" b="1" dirty="0"/>
              <a:t>guidance on applying for services and filling out forms, Peer groups and support</a:t>
            </a:r>
          </a:p>
          <a:p>
            <a:r>
              <a:rPr lang="en-US" sz="1400" b="1" dirty="0"/>
              <a:t>Information sharing.</a:t>
            </a:r>
          </a:p>
          <a:p>
            <a:r>
              <a:rPr lang="en-US" sz="1400" b="1" dirty="0"/>
              <a:t>Awareness of the situation of immigrants with disabilities in Finland</a:t>
            </a:r>
          </a:p>
          <a:p>
            <a:r>
              <a:rPr lang="en-US" sz="1400" b="1" dirty="0"/>
              <a:t>Newsletters, publications, lectures, seminars, Experienced experts</a:t>
            </a:r>
          </a:p>
          <a:p>
            <a:r>
              <a:rPr lang="en-US" sz="1400" b="1" dirty="0"/>
              <a:t>Influencing and Networks, Issuing statements.</a:t>
            </a:r>
          </a:p>
          <a:p>
            <a:r>
              <a:rPr lang="en-US" sz="1400" b="1" dirty="0"/>
              <a:t>Cooperation in projects and networks, Development of the Hilma network.</a:t>
            </a:r>
          </a:p>
          <a:p>
            <a:r>
              <a:rPr lang="en-US" sz="1400" b="1" dirty="0"/>
              <a:t>Development work and Materials:, Disability information, guides, articles, videos</a:t>
            </a:r>
          </a:p>
          <a:p>
            <a:r>
              <a:rPr lang="en-US" sz="1400" b="1" dirty="0"/>
              <a:t>YouTube channel and other online resources</a:t>
            </a:r>
          </a:p>
          <a:p>
            <a:r>
              <a:rPr lang="en-US" sz="1400" b="1" dirty="0"/>
              <a:t>Cooperation with various parties and other organizations such as disability services, Finnish Immigration Service (</a:t>
            </a:r>
            <a:r>
              <a:rPr lang="en-US" sz="1400" b="1" dirty="0" err="1"/>
              <a:t>Migri</a:t>
            </a:r>
            <a:r>
              <a:rPr lang="en-US" sz="1400" b="1" dirty="0"/>
              <a:t>), Finnish Association for the Visually Impaired, Finnish Association for the Deaf, Finnish Autism Association and Finnish Association for the Disabled and etc...</a:t>
            </a:r>
          </a:p>
          <a:p>
            <a:r>
              <a:rPr lang="en-US" sz="1400" b="1" dirty="0"/>
              <a:t>International Cooperation:</a:t>
            </a:r>
          </a:p>
          <a:p>
            <a:r>
              <a:rPr lang="en-US" sz="1400" b="1" dirty="0"/>
              <a:t>European Disability Forum</a:t>
            </a:r>
          </a:p>
          <a:p>
            <a:r>
              <a:rPr lang="en-US" sz="1400" b="1" dirty="0"/>
              <a:t>Nordic Baltic Network for Organizations working with Newcomers with Disabilities (Finland, Sweden, Iceland, Estonia)</a:t>
            </a:r>
            <a:endParaRPr lang="fi-FI" sz="1400" b="1" dirty="0"/>
          </a:p>
        </p:txBody>
      </p:sp>
      <p:pic>
        <p:nvPicPr>
          <p:cNvPr id="4" name="Kuva 3" descr="22">
            <a:extLst>
              <a:ext uri="{FF2B5EF4-FFF2-40B4-BE49-F238E27FC236}">
                <a16:creationId xmlns:a16="http://schemas.microsoft.com/office/drawing/2014/main" id="{708F7DE4-6A86-7356-3972-A1292AB3471D}"/>
              </a:ext>
            </a:extLst>
          </p:cNvPr>
          <p:cNvPicPr>
            <a:picLocks noGrp="1" noChangeAspect="1"/>
          </p:cNvPicPr>
          <p:nvPr isPhoto="1"/>
        </p:nvPicPr>
        <p:blipFill>
          <a:blip r:embed="rId2">
            <a:extLst>
              <a:ext uri="{28A0092B-C50C-407E-A947-70E740481C1C}">
                <a14:useLocalDpi xmlns:a14="http://schemas.microsoft.com/office/drawing/2010/main" val="0"/>
              </a:ext>
            </a:extLst>
          </a:blip>
          <a:srcRect l="2934"/>
          <a:stretch/>
        </p:blipFill>
        <p:spPr>
          <a:xfrm>
            <a:off x="8985101" y="4206"/>
            <a:ext cx="2742709" cy="3775035"/>
          </a:xfrm>
          <a:prstGeom prst="rect">
            <a:avLst/>
          </a:prstGeom>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924570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0BA2B-65A5-FBD2-2FDA-D73E4C9119A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D53D4FD-B2AD-24C2-79DD-E45B4C278D6B}"/>
              </a:ext>
            </a:extLst>
          </p:cNvPr>
          <p:cNvSpPr>
            <a:spLocks noGrp="1"/>
          </p:cNvSpPr>
          <p:nvPr>
            <p:ph type="title"/>
          </p:nvPr>
        </p:nvSpPr>
        <p:spPr>
          <a:xfrm>
            <a:off x="218114" y="63121"/>
            <a:ext cx="11509696" cy="1002281"/>
          </a:xfrm>
        </p:spPr>
        <p:style>
          <a:lnRef idx="2">
            <a:schemeClr val="accent1">
              <a:shade val="15000"/>
            </a:schemeClr>
          </a:lnRef>
          <a:fillRef idx="1">
            <a:schemeClr val="accent1"/>
          </a:fillRef>
          <a:effectRef idx="0">
            <a:schemeClr val="accent1"/>
          </a:effectRef>
          <a:fontRef idx="minor">
            <a:schemeClr val="lt1"/>
          </a:fontRef>
        </p:style>
        <p:txBody>
          <a:bodyPr>
            <a:noAutofit/>
          </a:bodyPr>
          <a:lstStyle/>
          <a:p>
            <a:r>
              <a:rPr lang="fi-FI" sz="2400" b="1" dirty="0">
                <a:solidFill>
                  <a:srgbClr val="FFFF00"/>
                </a:solidFill>
              </a:rPr>
              <a:t>HILMA</a:t>
            </a:r>
            <a:r>
              <a:rPr lang="fi-FI" sz="2800" b="1" dirty="0"/>
              <a:t>. </a:t>
            </a:r>
            <a:r>
              <a:rPr lang="en-US" sz="2800" b="1" dirty="0">
                <a:solidFill>
                  <a:schemeClr val="tx1"/>
                </a:solidFill>
              </a:rPr>
              <a:t>Services and rights that we guide and advise our clients to.. </a:t>
            </a:r>
            <a:endParaRPr lang="fi-FI" sz="2800" b="1" dirty="0">
              <a:solidFill>
                <a:schemeClr val="tx1"/>
              </a:solidFill>
            </a:endParaRPr>
          </a:p>
        </p:txBody>
      </p:sp>
      <p:sp>
        <p:nvSpPr>
          <p:cNvPr id="3" name="Sisällön paikkamerkki 2">
            <a:extLst>
              <a:ext uri="{FF2B5EF4-FFF2-40B4-BE49-F238E27FC236}">
                <a16:creationId xmlns:a16="http://schemas.microsoft.com/office/drawing/2014/main" id="{C8591313-BE56-A14B-5C66-9F06A818903A}"/>
              </a:ext>
            </a:extLst>
          </p:cNvPr>
          <p:cNvSpPr>
            <a:spLocks noGrp="1"/>
          </p:cNvSpPr>
          <p:nvPr>
            <p:ph idx="1"/>
          </p:nvPr>
        </p:nvSpPr>
        <p:spPr>
          <a:xfrm>
            <a:off x="218114" y="939568"/>
            <a:ext cx="11509696" cy="5679346"/>
          </a:xfrm>
        </p:spPr>
        <p:style>
          <a:lnRef idx="2">
            <a:schemeClr val="dk1"/>
          </a:lnRef>
          <a:fillRef idx="1">
            <a:schemeClr val="lt1"/>
          </a:fillRef>
          <a:effectRef idx="0">
            <a:schemeClr val="dk1"/>
          </a:effectRef>
          <a:fontRef idx="minor">
            <a:schemeClr val="dk1"/>
          </a:fontRef>
        </p:style>
        <p:txBody>
          <a:bodyPr>
            <a:noAutofit/>
          </a:bodyPr>
          <a:lstStyle/>
          <a:p>
            <a:endParaRPr lang="en-US" sz="1400" b="1" dirty="0"/>
          </a:p>
          <a:p>
            <a:r>
              <a:rPr lang="en-US" sz="1400" b="1" dirty="0"/>
              <a:t>Disability services in welfare areas; what is it, applying, complaints, contact, informal care</a:t>
            </a:r>
          </a:p>
          <a:p>
            <a:r>
              <a:rPr lang="en-US" sz="1400" b="1" dirty="0"/>
              <a:t>Kela's disability services and benefits; applying for an EU Disability Card!</a:t>
            </a:r>
          </a:p>
          <a:p>
            <a:r>
              <a:rPr lang="en-US" sz="1400" b="1" dirty="0"/>
              <a:t>Housing issues</a:t>
            </a:r>
          </a:p>
          <a:p>
            <a:r>
              <a:rPr lang="en-US" sz="1400" b="1" dirty="0"/>
              <a:t>Education, Work, work trial, internship</a:t>
            </a:r>
          </a:p>
          <a:p>
            <a:r>
              <a:rPr lang="en-US" sz="1400" b="1" dirty="0"/>
              <a:t>Grants: Support line</a:t>
            </a:r>
          </a:p>
          <a:p>
            <a:r>
              <a:rPr lang="en-US" sz="1400" b="1" dirty="0"/>
              <a:t>Finnish Immigration Service; family reunification, applying for citizenship and deviating from language proficiency!</a:t>
            </a:r>
          </a:p>
          <a:p>
            <a:r>
              <a:rPr lang="en-US" sz="1400" b="1" dirty="0"/>
              <a:t>Tax; Deductions</a:t>
            </a:r>
          </a:p>
          <a:p>
            <a:r>
              <a:rPr lang="en-US" sz="1400" b="1" dirty="0"/>
              <a:t>Car; car tax relief, parking permit</a:t>
            </a:r>
          </a:p>
          <a:p>
            <a:r>
              <a:rPr lang="en-US" sz="1400" b="1" dirty="0"/>
              <a:t>Healthcare; assistive devices, orders (vaccinations, diapers, tube feeding, etc.) Transportation service. "This is how you order or cancel a trip"!!</a:t>
            </a:r>
          </a:p>
          <a:p>
            <a:r>
              <a:rPr lang="en-US" sz="1400" b="1" dirty="0"/>
              <a:t>Hobbies, support people, loneliness, family activities</a:t>
            </a:r>
          </a:p>
          <a:p>
            <a:r>
              <a:rPr lang="en-US" sz="1400" b="1" dirty="0"/>
              <a:t>Current affairs, information in your own language, information about disability, personal matters.</a:t>
            </a:r>
            <a:endParaRPr lang="fi-FI" sz="1400" b="1" dirty="0"/>
          </a:p>
        </p:txBody>
      </p:sp>
    </p:spTree>
    <p:extLst>
      <p:ext uri="{BB962C8B-B14F-4D97-AF65-F5344CB8AC3E}">
        <p14:creationId xmlns:p14="http://schemas.microsoft.com/office/powerpoint/2010/main" val="2328750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B7E7019-324B-FB1F-C2A5-8CE43B4A6FE3}"/>
              </a:ext>
            </a:extLst>
          </p:cNvPr>
          <p:cNvSpPr>
            <a:spLocks noGrp="1"/>
          </p:cNvSpPr>
          <p:nvPr>
            <p:ph type="title"/>
          </p:nvPr>
        </p:nvSpPr>
        <p:spPr>
          <a:xfrm>
            <a:off x="0" y="365126"/>
            <a:ext cx="12192000" cy="684742"/>
          </a:xfrm>
          <a:solidFill>
            <a:srgbClr val="FFFF00"/>
          </a:solidFill>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a:r>
              <a:rPr lang="fi-FI" sz="2800" b="1" i="0" dirty="0" err="1">
                <a:ln/>
                <a:solidFill>
                  <a:schemeClr val="bg1"/>
                </a:solidFill>
                <a:latin typeface="Roboto" panose="02000000000000000000" pitchFamily="2" charset="0"/>
              </a:rPr>
              <a:t>Introduction</a:t>
            </a:r>
            <a:r>
              <a:rPr lang="fi-FI" sz="2800" b="1" i="0" dirty="0">
                <a:ln/>
                <a:solidFill>
                  <a:schemeClr val="bg1"/>
                </a:solidFill>
                <a:latin typeface="Roboto" panose="02000000000000000000" pitchFamily="2" charset="0"/>
              </a:rPr>
              <a:t> video to </a:t>
            </a:r>
            <a:r>
              <a:rPr lang="en-US" sz="2800" b="1" i="1" kern="1200" dirty="0">
                <a:ln/>
                <a:solidFill>
                  <a:schemeClr val="bg1"/>
                </a:solidFill>
                <a:latin typeface="+mj-lt"/>
                <a:ea typeface="+mj-ea"/>
                <a:cs typeface="+mj-cs"/>
              </a:rPr>
              <a:t>Hilma The Support Center for Disabled Immigrants</a:t>
            </a:r>
            <a:endParaRPr lang="fi-FI" sz="2800" b="1" dirty="0">
              <a:ln/>
              <a:solidFill>
                <a:schemeClr val="bg1"/>
              </a:solidFill>
            </a:endParaRPr>
          </a:p>
        </p:txBody>
      </p:sp>
      <p:sp>
        <p:nvSpPr>
          <p:cNvPr id="5" name="Content Placeholder 4">
            <a:extLst>
              <a:ext uri="{FF2B5EF4-FFF2-40B4-BE49-F238E27FC236}">
                <a16:creationId xmlns:a16="http://schemas.microsoft.com/office/drawing/2014/main" id="{4C000C63-7C24-AA08-2F6D-CD7AC7D8F911}"/>
              </a:ext>
            </a:extLst>
          </p:cNvPr>
          <p:cNvSpPr>
            <a:spLocks noGrp="1"/>
          </p:cNvSpPr>
          <p:nvPr>
            <p:ph idx="1"/>
          </p:nvPr>
        </p:nvSpPr>
        <p:spPr/>
        <p:txBody>
          <a:bodyPr/>
          <a:lstStyle/>
          <a:p>
            <a:pPr algn="ctr"/>
            <a:r>
              <a:rPr lang="fi-FI" dirty="0"/>
              <a:t>https://www.youtube.com/watch?v=fLOvvbgaHgQ&amp;t=2s</a:t>
            </a:r>
          </a:p>
        </p:txBody>
      </p:sp>
    </p:spTree>
    <p:extLst>
      <p:ext uri="{BB962C8B-B14F-4D97-AF65-F5344CB8AC3E}">
        <p14:creationId xmlns:p14="http://schemas.microsoft.com/office/powerpoint/2010/main" val="3151338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txBox="1">
            <a:spLocks noGrp="1"/>
          </p:cNvSpPr>
          <p:nvPr>
            <p:ph type="title"/>
          </p:nvPr>
        </p:nvSpPr>
        <p:spPr>
          <a:xfrm>
            <a:off x="646111" y="452718"/>
            <a:ext cx="9404723" cy="873401"/>
          </a:xfrm>
        </p:spPr>
        <p:style>
          <a:lnRef idx="2">
            <a:schemeClr val="accent3">
              <a:shade val="15000"/>
            </a:schemeClr>
          </a:lnRef>
          <a:fillRef idx="1">
            <a:schemeClr val="accent3"/>
          </a:fillRef>
          <a:effectRef idx="0">
            <a:schemeClr val="accent3"/>
          </a:effectRef>
          <a:fontRef idx="minor">
            <a:schemeClr val="lt1"/>
          </a:fontRef>
        </p:style>
        <p:txBody>
          <a:bodyPr/>
          <a:lstStyle/>
          <a:p>
            <a:pPr lvl="0"/>
            <a:r>
              <a:rPr lang="fi-FI" sz="2800" b="1" dirty="0" err="1"/>
              <a:t>Immigrants</a:t>
            </a:r>
            <a:r>
              <a:rPr lang="fi-FI" sz="2800" b="1" dirty="0"/>
              <a:t> with </a:t>
            </a:r>
            <a:r>
              <a:rPr lang="fi-FI" sz="2800" b="1" dirty="0" err="1"/>
              <a:t>disability</a:t>
            </a:r>
            <a:r>
              <a:rPr lang="fi-FI" sz="2800" b="1" dirty="0"/>
              <a:t>/ long-</a:t>
            </a:r>
            <a:r>
              <a:rPr lang="fi-FI" sz="2800" b="1" dirty="0" err="1"/>
              <a:t>term</a:t>
            </a:r>
            <a:r>
              <a:rPr lang="fi-FI" sz="2800" b="1" dirty="0"/>
              <a:t> </a:t>
            </a:r>
            <a:r>
              <a:rPr lang="fi-FI" sz="2800" b="1" dirty="0" err="1"/>
              <a:t>illness</a:t>
            </a:r>
            <a:r>
              <a:rPr lang="fi-FI" sz="2800" b="1" dirty="0"/>
              <a:t> in Finland</a:t>
            </a:r>
          </a:p>
        </p:txBody>
      </p:sp>
      <p:sp>
        <p:nvSpPr>
          <p:cNvPr id="3" name="Sisällön paikkamerkki 4"/>
          <p:cNvSpPr txBox="1">
            <a:spLocks noGrp="1"/>
          </p:cNvSpPr>
          <p:nvPr>
            <p:ph idx="1"/>
          </p:nvPr>
        </p:nvSpPr>
        <p:spPr>
          <a:xfrm>
            <a:off x="617033" y="1326119"/>
            <a:ext cx="9404722" cy="4922280"/>
          </a:xfrm>
        </p:spPr>
        <p:style>
          <a:lnRef idx="1">
            <a:schemeClr val="accent3"/>
          </a:lnRef>
          <a:fillRef idx="2">
            <a:schemeClr val="accent3"/>
          </a:fillRef>
          <a:effectRef idx="1">
            <a:schemeClr val="accent3"/>
          </a:effectRef>
          <a:fontRef idx="minor">
            <a:schemeClr val="dk1"/>
          </a:fontRef>
        </p:style>
        <p:txBody>
          <a:bodyPr>
            <a:normAutofit/>
          </a:bodyPr>
          <a:lstStyle/>
          <a:p>
            <a:pPr lvl="0">
              <a:buFont typeface="Wingdings" pitchFamily="2"/>
              <a:buChar char="§"/>
            </a:pPr>
            <a:r>
              <a:rPr lang="en-US" dirty="0"/>
              <a:t>Quota refugees: </a:t>
            </a:r>
          </a:p>
          <a:p>
            <a:pPr lvl="0">
              <a:buFont typeface="Wingdings" pitchFamily="2"/>
              <a:buChar char="§"/>
            </a:pPr>
            <a:r>
              <a:rPr lang="en-US" dirty="0"/>
              <a:t>Asylum seekers</a:t>
            </a:r>
          </a:p>
          <a:p>
            <a:pPr lvl="0">
              <a:buFont typeface="Wingdings" pitchFamily="2"/>
              <a:buChar char="§"/>
            </a:pPr>
            <a:r>
              <a:rPr lang="en-US" dirty="0"/>
              <a:t>Work/studies</a:t>
            </a:r>
          </a:p>
          <a:p>
            <a:pPr lvl="0">
              <a:buFont typeface="Wingdings" pitchFamily="2"/>
              <a:buChar char="§"/>
            </a:pPr>
            <a:r>
              <a:rPr lang="en-US" dirty="0"/>
              <a:t>Disabled while already in Finland</a:t>
            </a:r>
          </a:p>
          <a:p>
            <a:pPr lvl="0">
              <a:buFont typeface="Wingdings" pitchFamily="2"/>
              <a:buChar char="§"/>
            </a:pPr>
            <a:r>
              <a:rPr lang="en-US" dirty="0"/>
              <a:t>”Second generation” immigrants</a:t>
            </a:r>
          </a:p>
          <a:p>
            <a:pPr lvl="0">
              <a:buFont typeface="Wingdings" pitchFamily="2"/>
              <a:buChar char="§"/>
            </a:pPr>
            <a:r>
              <a:rPr lang="en-US" dirty="0"/>
              <a:t>Undocumented persons</a:t>
            </a:r>
          </a:p>
          <a:p>
            <a:pPr>
              <a:buChar char="-"/>
            </a:pPr>
            <a:r>
              <a:rPr lang="en-US" dirty="0"/>
              <a:t>2021 a rough estimate of the amount of disabled/long-term ill immigrants in Finland:  persons (depending on the severity of the disability) 2-15%</a:t>
            </a:r>
            <a:endParaRPr lang="en-US" dirty="0">
              <a:cs typeface="Calibri"/>
            </a:endParaRPr>
          </a:p>
          <a:p>
            <a:pPr lvl="0">
              <a:buChar char="-"/>
            </a:pPr>
            <a:r>
              <a:rPr lang="en-US" dirty="0"/>
              <a:t>Double minority -&gt; special needs and challenges</a:t>
            </a:r>
          </a:p>
          <a:p>
            <a:pPr lvl="0"/>
            <a:endParaRPr lang="fi-FI" dirty="0"/>
          </a:p>
        </p:txBody>
      </p:sp>
      <p:pic>
        <p:nvPicPr>
          <p:cNvPr id="4" name="Kuva 5"/>
          <p:cNvPicPr>
            <a:picLocks noChangeAspect="1"/>
          </p:cNvPicPr>
          <p:nvPr/>
        </p:nvPicPr>
        <p:blipFill>
          <a:blip r:embed="rId3"/>
          <a:stretch>
            <a:fillRect/>
          </a:stretch>
        </p:blipFill>
        <p:spPr>
          <a:xfrm>
            <a:off x="5340031" y="6364178"/>
            <a:ext cx="1572905" cy="493821"/>
          </a:xfrm>
          <a:prstGeom prst="rect">
            <a:avLst/>
          </a:prstGeom>
          <a:noFill/>
          <a:ln>
            <a:noFill/>
          </a:ln>
        </p:spPr>
      </p:pic>
      <p:sp>
        <p:nvSpPr>
          <p:cNvPr id="5" name="Tekstiruutu 4">
            <a:extLst>
              <a:ext uri="{FF2B5EF4-FFF2-40B4-BE49-F238E27FC236}">
                <a16:creationId xmlns:a16="http://schemas.microsoft.com/office/drawing/2014/main" id="{63A045A6-13B8-4C76-B167-774C5A14B715}"/>
              </a:ext>
            </a:extLst>
          </p:cNvPr>
          <p:cNvSpPr txBox="1"/>
          <p:nvPr/>
        </p:nvSpPr>
        <p:spPr>
          <a:xfrm>
            <a:off x="4910138" y="5162549"/>
            <a:ext cx="2743199" cy="369332"/>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a:t>9000– 68 000 </a:t>
            </a:r>
            <a:r>
              <a:rPr lang="fi-FI" dirty="0" err="1"/>
              <a:t>persons</a:t>
            </a:r>
            <a:endParaRPr lang="fi-FI" dirty="0">
              <a:cs typeface="Calibri"/>
            </a:endParaRPr>
          </a:p>
        </p:txBody>
      </p:sp>
      <p:sp>
        <p:nvSpPr>
          <p:cNvPr id="7" name="Puhekupla: Suorakulmio, kulmat pyöristettu 6">
            <a:extLst>
              <a:ext uri="{FF2B5EF4-FFF2-40B4-BE49-F238E27FC236}">
                <a16:creationId xmlns:a16="http://schemas.microsoft.com/office/drawing/2014/main" id="{43AFB091-B3D8-4718-A71D-BA9892B0129A}"/>
              </a:ext>
            </a:extLst>
          </p:cNvPr>
          <p:cNvSpPr/>
          <p:nvPr/>
        </p:nvSpPr>
        <p:spPr>
          <a:xfrm>
            <a:off x="8674217" y="3024064"/>
            <a:ext cx="1235917" cy="106032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a:t>Poverty</a:t>
            </a:r>
            <a:r>
              <a:rPr lang="fi-FI" dirty="0"/>
              <a:t> </a:t>
            </a:r>
            <a:r>
              <a:rPr lang="fi-FI" dirty="0" err="1"/>
              <a:t>makes</a:t>
            </a:r>
            <a:r>
              <a:rPr lang="fi-FI" dirty="0"/>
              <a:t> </a:t>
            </a:r>
            <a:r>
              <a:rPr lang="fi-FI" dirty="0" err="1"/>
              <a:t>disability</a:t>
            </a:r>
            <a:endParaRPr lang="fi-FI" dirty="0"/>
          </a:p>
        </p:txBody>
      </p:sp>
      <p:sp>
        <p:nvSpPr>
          <p:cNvPr id="8" name="Puhekupla: Soikea 7">
            <a:extLst>
              <a:ext uri="{FF2B5EF4-FFF2-40B4-BE49-F238E27FC236}">
                <a16:creationId xmlns:a16="http://schemas.microsoft.com/office/drawing/2014/main" id="{90128E78-3C06-4789-8D2D-9CB512DA4DC8}"/>
              </a:ext>
            </a:extLst>
          </p:cNvPr>
          <p:cNvSpPr/>
          <p:nvPr/>
        </p:nvSpPr>
        <p:spPr>
          <a:xfrm>
            <a:off x="7818539" y="1518775"/>
            <a:ext cx="2091595" cy="116205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a:t>Lack</a:t>
            </a:r>
            <a:r>
              <a:rPr lang="fi-FI" dirty="0"/>
              <a:t> of </a:t>
            </a:r>
            <a:r>
              <a:rPr lang="fi-FI" dirty="0" err="1"/>
              <a:t>knowledge</a:t>
            </a:r>
            <a:r>
              <a:rPr lang="fi-FI" dirty="0"/>
              <a:t> </a:t>
            </a:r>
            <a:r>
              <a:rPr lang="fi-FI" dirty="0" err="1"/>
              <a:t>makes</a:t>
            </a:r>
            <a:r>
              <a:rPr lang="fi-FI" dirty="0"/>
              <a:t> </a:t>
            </a:r>
            <a:r>
              <a:rPr lang="fi-FI" dirty="0" err="1"/>
              <a:t>disability</a:t>
            </a:r>
            <a:endParaRPr lang="fi-FI" dirty="0"/>
          </a:p>
        </p:txBody>
      </p:sp>
      <p:sp>
        <p:nvSpPr>
          <p:cNvPr id="9" name="Ajatuskupla: Pilvi 8">
            <a:extLst>
              <a:ext uri="{FF2B5EF4-FFF2-40B4-BE49-F238E27FC236}">
                <a16:creationId xmlns:a16="http://schemas.microsoft.com/office/drawing/2014/main" id="{BECAF343-EF3E-4C64-9C1B-E6F93613FB88}"/>
              </a:ext>
            </a:extLst>
          </p:cNvPr>
          <p:cNvSpPr/>
          <p:nvPr/>
        </p:nvSpPr>
        <p:spPr>
          <a:xfrm>
            <a:off x="5917346" y="2029102"/>
            <a:ext cx="1993472" cy="162010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a:t>War</a:t>
            </a:r>
            <a:r>
              <a:rPr lang="fi-FI" dirty="0"/>
              <a:t> </a:t>
            </a:r>
            <a:r>
              <a:rPr lang="fi-FI" dirty="0" err="1"/>
              <a:t>makes</a:t>
            </a:r>
            <a:r>
              <a:rPr lang="fi-FI" dirty="0"/>
              <a:t> </a:t>
            </a:r>
            <a:r>
              <a:rPr lang="fi-FI" dirty="0" err="1"/>
              <a:t>disability</a:t>
            </a:r>
            <a:endParaRPr lang="fi-FI" dirty="0"/>
          </a:p>
        </p:txBody>
      </p:sp>
      <p:sp>
        <p:nvSpPr>
          <p:cNvPr id="6" name="Suorakulmio 5">
            <a:extLst>
              <a:ext uri="{FF2B5EF4-FFF2-40B4-BE49-F238E27FC236}">
                <a16:creationId xmlns:a16="http://schemas.microsoft.com/office/drawing/2014/main" id="{1C70E806-B324-EE68-CC29-384CCAE93C90}"/>
              </a:ext>
            </a:extLst>
          </p:cNvPr>
          <p:cNvSpPr/>
          <p:nvPr/>
        </p:nvSpPr>
        <p:spPr>
          <a:xfrm>
            <a:off x="6003635" y="2967335"/>
            <a:ext cx="184730" cy="923330"/>
          </a:xfrm>
          <a:prstGeom prst="rect">
            <a:avLst/>
          </a:prstGeom>
          <a:noFill/>
        </p:spPr>
        <p:txBody>
          <a:bodyPr wrap="none" lIns="91440" tIns="45720" rIns="91440" bIns="45720">
            <a:spAutoFit/>
          </a:bodyPr>
          <a:lstStyle/>
          <a:p>
            <a:pPr algn="ctr"/>
            <a:endParaRPr lang="fi-FI" sz="5400" b="0" cap="none" spc="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D7FEDAE-881F-DF14-2C3E-ABD39BC457FD}"/>
              </a:ext>
            </a:extLst>
          </p:cNvPr>
          <p:cNvSpPr>
            <a:spLocks noGrp="1"/>
          </p:cNvSpPr>
          <p:nvPr>
            <p:ph type="title"/>
          </p:nvPr>
        </p:nvSpPr>
        <p:spPr>
          <a:xfrm>
            <a:off x="0" y="434677"/>
            <a:ext cx="12192000" cy="1476110"/>
          </a:xfrm>
          <a:solidFill>
            <a:srgbClr val="00B0F0"/>
          </a:solidFill>
        </p:spPr>
        <p:style>
          <a:lnRef idx="2">
            <a:schemeClr val="accent4">
              <a:shade val="15000"/>
            </a:schemeClr>
          </a:lnRef>
          <a:fillRef idx="1">
            <a:schemeClr val="accent4"/>
          </a:fillRef>
          <a:effectRef idx="0">
            <a:schemeClr val="accent4"/>
          </a:effectRef>
          <a:fontRef idx="minor">
            <a:schemeClr val="lt1"/>
          </a:fontRef>
        </p:style>
        <p:txBody>
          <a:bodyPr anchor="ctr">
            <a:normAutofit/>
          </a:bodyPr>
          <a:lstStyle/>
          <a:p>
            <a:pPr algn="ctr"/>
            <a:r>
              <a:rPr lang="en-US" sz="2400" b="1" dirty="0"/>
              <a:t>Challenges Faced by Immigrant Individuals with Disabilities</a:t>
            </a:r>
            <a:br>
              <a:rPr lang="en-US" sz="2400" b="1" dirty="0"/>
            </a:br>
            <a:r>
              <a:rPr lang="en-US" sz="2400" b="1" dirty="0">
                <a:solidFill>
                  <a:schemeClr val="bg1"/>
                </a:solidFill>
              </a:rPr>
              <a:t> (</a:t>
            </a:r>
            <a:r>
              <a:rPr lang="en-US" sz="2400" b="1" i="1" dirty="0">
                <a:solidFill>
                  <a:schemeClr val="bg1"/>
                </a:solidFill>
              </a:rPr>
              <a:t>Knowledge and Information</a:t>
            </a:r>
            <a:r>
              <a:rPr lang="en-US" sz="2400" b="1" dirty="0">
                <a:solidFill>
                  <a:schemeClr val="bg1"/>
                </a:solidFill>
              </a:rPr>
              <a:t>) </a:t>
            </a:r>
            <a:endParaRPr lang="fi-FI" sz="2400" b="1" dirty="0">
              <a:solidFill>
                <a:schemeClr val="bg1"/>
              </a:solidFill>
            </a:endParaRPr>
          </a:p>
        </p:txBody>
      </p:sp>
      <p:sp>
        <p:nvSpPr>
          <p:cNvPr id="3" name="Sisällön paikkamerkki 2">
            <a:extLst>
              <a:ext uri="{FF2B5EF4-FFF2-40B4-BE49-F238E27FC236}">
                <a16:creationId xmlns:a16="http://schemas.microsoft.com/office/drawing/2014/main" id="{7F2C3AD4-3A23-3731-DE9A-7473687360D4}"/>
              </a:ext>
            </a:extLst>
          </p:cNvPr>
          <p:cNvSpPr>
            <a:spLocks noGrp="1"/>
          </p:cNvSpPr>
          <p:nvPr>
            <p:ph idx="1"/>
          </p:nvPr>
        </p:nvSpPr>
        <p:spPr>
          <a:xfrm>
            <a:off x="0" y="2407639"/>
            <a:ext cx="12192000" cy="4535027"/>
          </a:xfrm>
        </p:spPr>
        <p:style>
          <a:lnRef idx="2">
            <a:schemeClr val="dk1"/>
          </a:lnRef>
          <a:fillRef idx="1">
            <a:schemeClr val="lt1"/>
          </a:fillRef>
          <a:effectRef idx="0">
            <a:schemeClr val="dk1"/>
          </a:effectRef>
          <a:fontRef idx="minor">
            <a:schemeClr val="dk1"/>
          </a:fontRef>
        </p:style>
        <p:txBody>
          <a:bodyPr>
            <a:normAutofit/>
          </a:bodyPr>
          <a:lstStyle/>
          <a:p>
            <a:pPr marL="514350" indent="-514350">
              <a:buFont typeface="+mj-lt"/>
              <a:buAutoNum type="arabicPeriod"/>
            </a:pPr>
            <a:r>
              <a:rPr lang="en-US" b="1" dirty="0">
                <a:solidFill>
                  <a:schemeClr val="bg1"/>
                </a:solidFill>
              </a:rPr>
              <a:t>Language Barriers</a:t>
            </a:r>
            <a:endParaRPr lang="en-US" dirty="0">
              <a:solidFill>
                <a:schemeClr val="bg1"/>
              </a:solidFill>
            </a:endParaRPr>
          </a:p>
          <a:p>
            <a:pPr lvl="1"/>
            <a:r>
              <a:rPr lang="en-US" dirty="0">
                <a:solidFill>
                  <a:schemeClr val="bg1"/>
                </a:solidFill>
              </a:rPr>
              <a:t>Difficulty in accessing services and support.</a:t>
            </a:r>
          </a:p>
          <a:p>
            <a:pPr lvl="1"/>
            <a:r>
              <a:rPr lang="en-US" dirty="0">
                <a:solidFill>
                  <a:schemeClr val="bg1"/>
                </a:solidFill>
              </a:rPr>
              <a:t>Understanding and communicating in Finnish (or Swedish, the other official language) can be difficult for immigrants. </a:t>
            </a:r>
          </a:p>
          <a:p>
            <a:pPr lvl="1"/>
            <a:r>
              <a:rPr lang="en-US" dirty="0">
                <a:solidFill>
                  <a:schemeClr val="bg1"/>
                </a:solidFill>
              </a:rPr>
              <a:t>This becomes especially problematic for those with disabilities, as they need to navigate a complex healthcare and social services system to access the support they require.</a:t>
            </a:r>
          </a:p>
          <a:p>
            <a:pPr lvl="1"/>
            <a:r>
              <a:rPr lang="en-US" dirty="0">
                <a:solidFill>
                  <a:schemeClr val="bg1"/>
                </a:solidFill>
              </a:rPr>
              <a:t>Many struggle to understand official documents or communicate effectively with </a:t>
            </a:r>
            <a:r>
              <a:rPr lang="fi-FI" dirty="0" err="1"/>
              <a:t>healthcare</a:t>
            </a:r>
            <a:r>
              <a:rPr lang="fi-FI" dirty="0"/>
              <a:t> </a:t>
            </a:r>
            <a:r>
              <a:rPr lang="fi-FI" dirty="0" err="1"/>
              <a:t>providers</a:t>
            </a:r>
            <a:r>
              <a:rPr lang="fi-FI" dirty="0"/>
              <a:t>.</a:t>
            </a:r>
            <a:endParaRPr lang="en-US" dirty="0">
              <a:solidFill>
                <a:schemeClr val="bg1"/>
              </a:solidFill>
            </a:endParaRPr>
          </a:p>
          <a:p>
            <a:pPr marL="457200" lvl="1" indent="0" algn="l">
              <a:buNone/>
            </a:pPr>
            <a:endParaRPr lang="en-US" dirty="0">
              <a:solidFill>
                <a:schemeClr val="bg1"/>
              </a:solidFill>
            </a:endParaRPr>
          </a:p>
          <a:p>
            <a:pPr lvl="1"/>
            <a:endParaRPr lang="en-US" dirty="0">
              <a:solidFill>
                <a:schemeClr val="bg1"/>
              </a:solidFill>
            </a:endParaRPr>
          </a:p>
          <a:p>
            <a:pPr marL="0" indent="0">
              <a:buNone/>
            </a:pPr>
            <a:endParaRPr lang="fi-FI" dirty="0"/>
          </a:p>
        </p:txBody>
      </p:sp>
    </p:spTree>
    <p:extLst>
      <p:ext uri="{BB962C8B-B14F-4D97-AF65-F5344CB8AC3E}">
        <p14:creationId xmlns:p14="http://schemas.microsoft.com/office/powerpoint/2010/main" val="21256624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i">
  <a:themeElements>
    <a:clrScheme name="Ioni">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i">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i">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4CC974A438FADC44BBD2CC8E368A750E" ma:contentTypeVersion="17" ma:contentTypeDescription="Luo uusi asiakirja." ma:contentTypeScope="" ma:versionID="2873e974a3da36ffcabc60d261661dc9">
  <xsd:schema xmlns:xsd="http://www.w3.org/2001/XMLSchema" xmlns:xs="http://www.w3.org/2001/XMLSchema" xmlns:p="http://schemas.microsoft.com/office/2006/metadata/properties" xmlns:ns2="8dc93424-3373-4641-9c36-352c7b2d4a47" xmlns:ns3="3545df65-96b4-4247-bb41-a1fe7035ca85" targetNamespace="http://schemas.microsoft.com/office/2006/metadata/properties" ma:root="true" ma:fieldsID="8dd3124b98198a8e12d952e79c4746ba" ns2:_="" ns3:_="">
    <xsd:import namespace="8dc93424-3373-4641-9c36-352c7b2d4a47"/>
    <xsd:import namespace="3545df65-96b4-4247-bb41-a1fe7035ca85"/>
    <xsd:element name="properties">
      <xsd:complexType>
        <xsd:sequence>
          <xsd:element name="documentManagement">
            <xsd:complexType>
              <xsd:all>
                <xsd:element ref="ns2:Aihe" minOccurs="0"/>
                <xsd:element ref="ns2:Vuosi" minOccurs="0"/>
                <xsd:element ref="ns2:MediaServiceMetadata" minOccurs="0"/>
                <xsd:element ref="ns2:MediaServiceFastMetadata" minOccurs="0"/>
                <xsd:element ref="ns2:MediaServiceAutoTags" minOccurs="0"/>
                <xsd:element ref="ns2:MediaServiceOCR"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c93424-3373-4641-9c36-352c7b2d4a47" elementFormDefault="qualified">
    <xsd:import namespace="http://schemas.microsoft.com/office/2006/documentManagement/types"/>
    <xsd:import namespace="http://schemas.microsoft.com/office/infopath/2007/PartnerControls"/>
    <xsd:element name="Aihe" ma:index="8" nillable="true" ma:displayName="Aihe" ma:format="Dropdown" ma:internalName="Aihe">
      <xsd:simpleType>
        <xsd:restriction base="dms:Choice">
          <xsd:enumeration value="Ryhmätoiminnat"/>
          <xsd:enumeration value="Tapahtumat"/>
          <xsd:enumeration value="Messut"/>
          <xsd:enumeration value="Työnohjaus"/>
          <xsd:enumeration value="Materiaalit"/>
        </xsd:restriction>
      </xsd:simpleType>
    </xsd:element>
    <xsd:element name="Vuosi" ma:index="9" nillable="true" ma:displayName="Vuosi" ma:default="2019" ma:format="Dropdown" ma:internalName="Vuosi">
      <xsd:simpleType>
        <xsd:restriction base="dms:Choice">
          <xsd:enumeration value="2019"/>
          <xsd:enumeration value="2018"/>
          <xsd:enumeration value="2017"/>
          <xsd:enumeration value="2016"/>
          <xsd:enumeration value="201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Kuvien tunnisteet" ma:readOnly="false" ma:fieldId="{5cf76f15-5ced-4ddc-b409-7134ff3c332f}" ma:taxonomyMulti="true" ma:sspId="0861ca96-5b83-4c9c-8d28-3b11d17ff181"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45df65-96b4-4247-bb41-a1fe7035ca8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fa1cba6-2e91-4b7b-8c18-89d6cc7cec08}" ma:internalName="TaxCatchAll" ma:showField="CatchAllData" ma:web="3545df65-96b4-4247-bb41-a1fe7035ca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Vuosi xmlns="8dc93424-3373-4641-9c36-352c7b2d4a47">2019</Vuosi>
    <TaxCatchAll xmlns="3545df65-96b4-4247-bb41-a1fe7035ca85" xsi:nil="true"/>
    <lcf76f155ced4ddcb4097134ff3c332f xmlns="8dc93424-3373-4641-9c36-352c7b2d4a47">
      <Terms xmlns="http://schemas.microsoft.com/office/infopath/2007/PartnerControls"/>
    </lcf76f155ced4ddcb4097134ff3c332f>
    <Aihe xmlns="8dc93424-3373-4641-9c36-352c7b2d4a47" xsi:nil="true"/>
  </documentManagement>
</p:properties>
</file>

<file path=customXml/itemProps1.xml><?xml version="1.0" encoding="utf-8"?>
<ds:datastoreItem xmlns:ds="http://schemas.openxmlformats.org/officeDocument/2006/customXml" ds:itemID="{A2FF9313-232B-4AD9-836F-1687380EFFDE}">
  <ds:schemaRefs>
    <ds:schemaRef ds:uri="http://schemas.microsoft.com/sharepoint/v3/contenttype/forms"/>
  </ds:schemaRefs>
</ds:datastoreItem>
</file>

<file path=customXml/itemProps2.xml><?xml version="1.0" encoding="utf-8"?>
<ds:datastoreItem xmlns:ds="http://schemas.openxmlformats.org/officeDocument/2006/customXml" ds:itemID="{9DF692B4-51DF-4907-9361-D997D7C33B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c93424-3373-4641-9c36-352c7b2d4a47"/>
    <ds:schemaRef ds:uri="3545df65-96b4-4247-bb41-a1fe7035ca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E44DAD-0C62-4185-B100-1F12395AEB98}">
  <ds:schemaRefs>
    <ds:schemaRef ds:uri="http://www.w3.org/XML/1998/namespace"/>
    <ds:schemaRef ds:uri="1f48c6cd-1c67-484c-a184-a9523d27195e"/>
    <ds:schemaRef ds:uri="http://purl.org/dc/dcmitype/"/>
    <ds:schemaRef ds:uri="http://purl.org/dc/elements/1.1/"/>
    <ds:schemaRef ds:uri="http://purl.org/dc/terms/"/>
    <ds:schemaRef ds:uri="http://schemas.openxmlformats.org/package/2006/metadata/core-properties"/>
    <ds:schemaRef ds:uri="http://schemas.microsoft.com/office/2006/documentManagement/types"/>
    <ds:schemaRef ds:uri="6d4bc95a-94c3-48e0-b9ff-a1966e0d4bc5"/>
    <ds:schemaRef ds:uri="http://schemas.microsoft.com/office/infopath/2007/PartnerControls"/>
    <ds:schemaRef ds:uri="http://schemas.microsoft.com/office/2006/metadata/properties"/>
    <ds:schemaRef ds:uri="8dc93424-3373-4641-9c36-352c7b2d4a47"/>
    <ds:schemaRef ds:uri="3545df65-96b4-4247-bb41-a1fe7035ca85"/>
  </ds:schemaRefs>
</ds:datastoreItem>
</file>

<file path=docProps/app.xml><?xml version="1.0" encoding="utf-8"?>
<Properties xmlns="http://schemas.openxmlformats.org/officeDocument/2006/extended-properties" xmlns:vt="http://schemas.openxmlformats.org/officeDocument/2006/docPropsVTypes">
  <Template>Ion</Template>
  <TotalTime>1665</TotalTime>
  <Words>1579</Words>
  <Application>Microsoft Office PowerPoint</Application>
  <PresentationFormat>Widescreen</PresentationFormat>
  <Paragraphs>145</Paragraphs>
  <Slides>34</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Aptos</vt:lpstr>
      <vt:lpstr>Calibri</vt:lpstr>
      <vt:lpstr>Century Gothic</vt:lpstr>
      <vt:lpstr>Noto Sans</vt:lpstr>
      <vt:lpstr>Roboto</vt:lpstr>
      <vt:lpstr>Wingdings</vt:lpstr>
      <vt:lpstr>Wingdings 3</vt:lpstr>
      <vt:lpstr>Ioni</vt:lpstr>
      <vt:lpstr>Hilma. The Support Center for Disabled Immigrants and Long-term Illness.  www.tukikeskushilma.fi   Address: Marjaniementie 74, 5. krs,  00930 Helsinki. Finland Email: info(at)tukikeskushilma.fi</vt:lpstr>
      <vt:lpstr>Challenges and opportunities faced by immigrant individuals with disabilities and long-term illnesses in Finland               How Hilma tries to help and effect change </vt:lpstr>
      <vt:lpstr>Hilma- the Support Centre for Immigrant Persons with Disabilities</vt:lpstr>
      <vt:lpstr>HILMA. What do we want to achieve? </vt:lpstr>
      <vt:lpstr>HILMA. What do we do in practice?</vt:lpstr>
      <vt:lpstr>HILMA. Services and rights that we guide and advise our clients to.. </vt:lpstr>
      <vt:lpstr>Introduction video to Hilma The Support Center for Disabled Immigrants</vt:lpstr>
      <vt:lpstr>Immigrants with disability/ long-term illness in Finland</vt:lpstr>
      <vt:lpstr>Challenges Faced by Immigrant Individuals with Disabilities  (Knowledge and Information) </vt:lpstr>
      <vt:lpstr>Nordic–Baltic Cooperation: Tilheyra Project</vt:lpstr>
      <vt:lpstr>Hilma’s Role in Tilheyra: CRPD and Everyday Inclusion</vt:lpstr>
      <vt:lpstr>PowerPoint Presentation</vt:lpstr>
      <vt:lpstr>PowerPoint Presentation</vt:lpstr>
      <vt:lpstr>PowerPoint Presentation</vt:lpstr>
      <vt:lpstr>PowerPoint Presentation</vt:lpstr>
      <vt:lpstr> Opportunities for immigrant individuals</vt:lpstr>
      <vt:lpstr>          Vammaisten maahanmuuttajien tukikeskus Hilma Iiris-keskus,  Marjaniementie 74, 5. krs,  00930 Helsinki (Itäkeskus)</vt:lpstr>
      <vt:lpstr>Facebook, website, youtube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Mahmoud Hassan</dc:creator>
  <cp:lastModifiedBy>Mahmoud Hassan</cp:lastModifiedBy>
  <cp:revision>45</cp:revision>
  <dcterms:created xsi:type="dcterms:W3CDTF">2024-10-24T15:25:16Z</dcterms:created>
  <dcterms:modified xsi:type="dcterms:W3CDTF">2025-11-16T01:23:01Z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0x0101004CC974A438FADC44BBD2CC8E368A750E</vt:lpwstr>
  </property>
  <property fmtid="{D5CDD505-2E9C-101B-9397-08002B2CF9AE}" pid="3" name="MediaServiceImageTags">
    <vt:lpwstr/>
  </property>
</Properties>
</file>